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36" r:id="rId2"/>
    <p:sldId id="421" r:id="rId3"/>
    <p:sldId id="460" r:id="rId4"/>
    <p:sldId id="440" r:id="rId5"/>
    <p:sldId id="446" r:id="rId6"/>
    <p:sldId id="463" r:id="rId7"/>
    <p:sldId id="467" r:id="rId8"/>
    <p:sldId id="441" r:id="rId9"/>
    <p:sldId id="466" r:id="rId10"/>
    <p:sldId id="465" r:id="rId11"/>
    <p:sldId id="290" r:id="rId12"/>
    <p:sldId id="388" r:id="rId13"/>
    <p:sldId id="335" r:id="rId14"/>
  </p:sldIdLst>
  <p:sldSz cx="12801600" cy="9601200" type="A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A9DC2C-21C2-F005-4FDF-D30F1B41ABB2}" name="Raheela Daud" initials="RD" userId="S::Raheela.Daud@penna.com::b387d019-ce85-4f30-8369-52b6809de7c7" providerId="AD"/>
  <p188:author id="{0EA6CD55-9CA9-41EE-281B-CC4F6E8866C3}" name="Natasha Harris" initials="NH" userId="S::nharris@gamblingcommission.gov.uk::701b211c-85b2-4b0e-aa7c-f45ddefd1c5d" providerId="AD"/>
  <p188:author id="{81F5CC67-E18A-CD0D-D0F5-7B809989A671}" name="Kamen Hulbert" initials="KH" userId="S::khulbert@gamblingcommission.gov.uk::450ac5c7-672a-46cc-a714-8db1c7bab25c" providerId="AD"/>
  <p188:author id="{687AB29D-7CEA-B016-47EA-39AAC0D3B504}" name="James Miller" initials="JM" userId="S::James.Miller@penna.com::2393527a-6e84-4a80-8fae-1cae5e528905" providerId="AD"/>
  <p188:author id="{193ED0AC-BD9F-815A-DCA3-76A5BA034840}" name="Rachael Morris" initials="RM" userId="S::Rachael.Morris@penna.com::a928e73f-64c3-4b88-9444-72c4d021c8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42"/>
    <a:srgbClr val="CFC7C5"/>
    <a:srgbClr val="000000"/>
    <a:srgbClr val="6CC4E1"/>
    <a:srgbClr val="125169"/>
    <a:srgbClr val="5F2167"/>
    <a:srgbClr val="E13EAF"/>
    <a:srgbClr val="AA3367"/>
    <a:srgbClr val="521848"/>
    <a:srgbClr val="009A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AED"/>
          </a:solidFill>
        </a:fill>
      </a:tcStyle>
    </a:wholeTbl>
    <a:band1H>
      <a:tcStyle>
        <a:tcBdr/>
        <a:fill>
          <a:solidFill>
            <a:srgbClr val="CCD2D8"/>
          </a:solidFill>
        </a:fill>
      </a:tcStyle>
    </a:band1H>
    <a:band2H>
      <a:tcStyle>
        <a:tcBdr/>
      </a:tcStyle>
    </a:band2H>
    <a:band1V>
      <a:tcStyle>
        <a:tcBdr/>
        <a:fill>
          <a:solidFill>
            <a:srgbClr val="CCD2D8"/>
          </a:solidFill>
        </a:fill>
      </a:tcStyle>
    </a:band1V>
    <a:band2V>
      <a:tcStyle>
        <a:tcBdr/>
      </a:tcStyle>
    </a:band2V>
    <a:lastCol>
      <a:tcTxStyle b="on">
        <a:font>
          <a:latin typeface="+mn-lt"/>
          <a:ea typeface="+mn-ea"/>
          <a:cs typeface="+mn-cs"/>
        </a:font>
        <a:srgbClr val="FFFFFF"/>
      </a:tcTxStyle>
      <a:tcStyle>
        <a:tcBdr/>
        <a:fill>
          <a:solidFill>
            <a:srgbClr val="156082"/>
          </a:solidFill>
        </a:fill>
      </a:tcStyle>
    </a:lastCol>
    <a:firstCol>
      <a:tcTxStyle b="on">
        <a:font>
          <a:latin typeface="+mn-lt"/>
          <a:ea typeface="+mn-ea"/>
          <a:cs typeface="+mn-cs"/>
        </a:font>
        <a:srgbClr val="FFFFFF"/>
      </a:tcTxStyle>
      <a:tcStyle>
        <a:tcBdr/>
        <a:fill>
          <a:solidFill>
            <a:srgbClr val="156082"/>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156082"/>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156082"/>
          </a:solidFill>
        </a:fill>
      </a:tcStyle>
    </a:firstRow>
  </a:tblStyle>
  <a:tblStyle styleId="{B301B821-A1FF-4177-AEE7-76D212191A09}" styleName="">
    <a:wholeTbl>
      <a:tcTxStyle>
        <a:font>
          <a:latin typeface="+mn-lt"/>
          <a:ea typeface="+mn-ea"/>
          <a:cs typeface="+mn-cs"/>
        </a:font>
        <a:srgbClr val="000000"/>
      </a:tcTxStyle>
      <a:tcStyle>
        <a:tcBdr>
          <a:left>
            <a:ln w="12701" cap="flat" cmpd="sng" algn="ctr">
              <a:solidFill>
                <a:srgbClr val="156082"/>
              </a:solidFill>
              <a:prstDash val="solid"/>
              <a:round/>
              <a:headEnd type="none" w="med" len="med"/>
              <a:tailEnd type="none" w="med" len="med"/>
            </a:ln>
          </a:left>
          <a:right>
            <a:ln w="12701" cap="flat" cmpd="sng" algn="ctr">
              <a:solidFill>
                <a:srgbClr val="156082"/>
              </a:solidFill>
              <a:prstDash val="solid"/>
              <a:round/>
              <a:headEnd type="none" w="med" len="med"/>
              <a:tailEnd type="none" w="med" len="med"/>
            </a:ln>
          </a:right>
          <a:top>
            <a:ln w="12701" cap="flat" cmpd="sng" algn="ctr">
              <a:solidFill>
                <a:srgbClr val="156082"/>
              </a:solidFill>
              <a:prstDash val="solid"/>
              <a:round/>
              <a:headEnd type="none" w="med" len="med"/>
              <a:tailEnd type="none" w="med" len="med"/>
            </a:ln>
          </a:top>
          <a:bottom>
            <a:ln w="12701" cap="flat" cmpd="sng" algn="ctr">
              <a:solidFill>
                <a:srgbClr val="156082"/>
              </a:solidFill>
              <a:prstDash val="solid"/>
              <a:round/>
              <a:headEnd type="none" w="med" len="med"/>
              <a:tailEnd type="none" w="med" len="med"/>
            </a:ln>
          </a:bottom>
        </a:tcBdr>
        <a:fill>
          <a:solidFill>
            <a:srgbClr val="FFFFFF"/>
          </a:solidFill>
        </a:fill>
      </a:tcStyle>
    </a:wholeTbl>
    <a:band1H>
      <a:tcStyle>
        <a:tcBdr/>
        <a:fill>
          <a:solidFill>
            <a:srgbClr val="E7EAED"/>
          </a:solidFill>
        </a:fill>
      </a:tcStyle>
    </a:band1H>
    <a:band1V>
      <a:tcStyle>
        <a:tcBdr/>
        <a:fill>
          <a:solidFill>
            <a:srgbClr val="E7EAED"/>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156082"/>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156082"/>
          </a:solidFill>
        </a:fill>
      </a:tcStyle>
    </a:firstRow>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 styleId="{93296810-A885-4BE3-A3E7-6D5BEEA58F35}"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F1E8"/>
          </a:solidFill>
        </a:fill>
      </a:tcStyle>
    </a:wholeTbl>
    <a:band1H>
      <a:tcStyle>
        <a:tcBdr/>
        <a:fill>
          <a:solidFill>
            <a:srgbClr val="D0E1CD"/>
          </a:solidFill>
        </a:fill>
      </a:tcStyle>
    </a:band1H>
    <a:band2H>
      <a:tcStyle>
        <a:tcBdr/>
      </a:tcStyle>
    </a:band2H>
    <a:band1V>
      <a:tcStyle>
        <a:tcBdr/>
        <a:fill>
          <a:solidFill>
            <a:srgbClr val="D0E1CD"/>
          </a:solidFill>
        </a:fill>
      </a:tcStyle>
    </a:band1V>
    <a:band2V>
      <a:tcStyle>
        <a:tcBdr/>
      </a:tcStyle>
    </a:band2V>
    <a:lastCol>
      <a:tcTxStyle b="on">
        <a:font>
          <a:latin typeface="+mn-lt"/>
          <a:ea typeface="+mn-ea"/>
          <a:cs typeface="+mn-cs"/>
        </a:font>
        <a:srgbClr val="FFFFFF"/>
      </a:tcTxStyle>
      <a:tcStyle>
        <a:tcBdr/>
        <a:fill>
          <a:solidFill>
            <a:srgbClr val="4EA72E"/>
          </a:solidFill>
        </a:fill>
      </a:tcStyle>
    </a:lastCol>
    <a:firstCol>
      <a:tcTxStyle b="on">
        <a:font>
          <a:latin typeface="+mn-lt"/>
          <a:ea typeface="+mn-ea"/>
          <a:cs typeface="+mn-cs"/>
        </a:font>
        <a:srgbClr val="FFFFFF"/>
      </a:tcTxStyle>
      <a:tcStyle>
        <a:tcBdr/>
        <a:fill>
          <a:solidFill>
            <a:srgbClr val="4EA72E"/>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EA72E"/>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EA72E"/>
          </a:solidFill>
        </a:fill>
      </a:tcStyle>
    </a:firstRow>
  </a:tblStyle>
  <a:tblStyle styleId="{D113A9D2-9D6B-4929-AA2D-F23B5EE8CBE7}" styleName="">
    <a:wholeTbl>
      <a:tcTxStyle>
        <a:font>
          <a:latin typeface="+mn-lt"/>
          <a:ea typeface="+mn-ea"/>
          <a:cs typeface="+mn-cs"/>
        </a:font>
        <a:srgbClr val="FFFFFF"/>
      </a:tcTxStyle>
      <a:tcStyle>
        <a:tcBdr>
          <a:left>
            <a:ln w="3172" cap="flat" cmpd="sng" algn="ctr">
              <a:solidFill>
                <a:srgbClr val="BCC5CD"/>
              </a:solidFill>
              <a:prstDash val="solid"/>
              <a:round/>
              <a:headEnd type="none" w="med" len="med"/>
              <a:tailEnd type="none" w="med" len="med"/>
            </a:ln>
          </a:left>
          <a:right>
            <a:ln w="3172" cap="flat" cmpd="sng" algn="ctr">
              <a:solidFill>
                <a:srgbClr val="BCC5CD"/>
              </a:solidFill>
              <a:prstDash val="solid"/>
              <a:round/>
              <a:headEnd type="none" w="med" len="med"/>
              <a:tailEnd type="none" w="med" len="med"/>
            </a:ln>
          </a:right>
          <a:top>
            <a:ln w="3172" cap="flat" cmpd="sng" algn="ctr">
              <a:solidFill>
                <a:srgbClr val="BCC5CD"/>
              </a:solidFill>
              <a:prstDash val="solid"/>
              <a:round/>
              <a:headEnd type="none" w="med" len="med"/>
              <a:tailEnd type="none" w="med" len="med"/>
            </a:ln>
          </a:top>
          <a:bottom>
            <a:ln w="3172" cap="flat" cmpd="sng" algn="ctr">
              <a:solidFill>
                <a:srgbClr val="BCC5CD"/>
              </a:solidFill>
              <a:prstDash val="solid"/>
              <a:round/>
              <a:headEnd type="none" w="med" len="med"/>
              <a:tailEnd type="none" w="med" len="med"/>
            </a:ln>
          </a:bottom>
        </a:tcBdr>
        <a:fill>
          <a:solidFill>
            <a:srgbClr val="156082"/>
          </a:solidFill>
        </a:fill>
      </a:tcStyle>
    </a:wholeTbl>
    <a:band1H>
      <a:tcStyle>
        <a:tcBdr/>
        <a:fill>
          <a:solidFill>
            <a:srgbClr val="FFFFFF"/>
          </a:solidFill>
        </a:fill>
      </a:tcStyle>
    </a:band1H>
    <a:band1V>
      <a:tcStyle>
        <a:tcBdr/>
        <a:fill>
          <a:solidFill>
            <a:srgbClr val="FFFFFF"/>
          </a:solidFill>
        </a:fill>
      </a:tcStyle>
    </a:band1V>
    <a:lastCol>
      <a:tcTxStyle b="on">
        <a:font>
          <a:latin typeface=""/>
          <a:ea typeface=""/>
          <a:cs typeface=""/>
        </a:font>
      </a:tcTxStyle>
      <a:tcStyle>
        <a:tcBdr>
          <a:left>
            <a:ln w="3172" cap="flat" cmpd="sng" algn="ctr">
              <a:solidFill>
                <a:srgbClr val="FFFFFF"/>
              </a:solidFill>
              <a:prstDash val="solid"/>
              <a:round/>
              <a:headEnd type="none" w="med" len="med"/>
              <a:tailEnd type="none" w="med" len="med"/>
            </a:ln>
          </a:left>
        </a:tcBdr>
        <a:fill>
          <a:solidFill>
            <a:srgbClr val="156082"/>
          </a:solidFill>
        </a:fill>
      </a:tcStyle>
    </a:lastCol>
    <a:firstCol>
      <a:tcTxStyle b="on">
        <a:font>
          <a:latin typeface=""/>
          <a:ea typeface=""/>
          <a:cs typeface=""/>
        </a:font>
      </a:tcTxStyle>
      <a:tcStyle>
        <a:tcBdr>
          <a:right>
            <a:ln w="3172" cap="flat" cmpd="sng" algn="ctr">
              <a:solidFill>
                <a:srgbClr val="FFFFFF"/>
              </a:solidFill>
              <a:prstDash val="solid"/>
              <a:round/>
              <a:headEnd type="none" w="med" len="med"/>
              <a:tailEnd type="none" w="med" len="med"/>
            </a:ln>
          </a:right>
        </a:tcBdr>
        <a:fill>
          <a:solidFill>
            <a:srgbClr val="156082"/>
          </a:solidFill>
        </a:fill>
      </a:tcStyle>
    </a:firstCol>
    <a:lastRow>
      <a:tcTxStyle b="on">
        <a:font>
          <a:latin typeface=""/>
          <a:ea typeface=""/>
          <a:cs typeface=""/>
        </a:font>
      </a:tcTxStyle>
      <a:tcStyle>
        <a:tcBdr>
          <a:top>
            <a:ln w="3172" cap="flat" cmpd="sng" algn="ctr">
              <a:solidFill>
                <a:srgbClr val="FFFFFF"/>
              </a:solidFill>
              <a:prstDash val="solid"/>
              <a:round/>
              <a:headEnd type="none" w="med" len="med"/>
              <a:tailEnd type="none" w="med" len="med"/>
            </a:ln>
          </a:top>
        </a:tcBdr>
        <a:fill>
          <a:solidFill>
            <a:srgbClr val="156082"/>
          </a:solidFill>
        </a:fill>
      </a:tcStyle>
    </a:lastRow>
    <a:firstRow>
      <a:tcTxStyle b="on">
        <a:font>
          <a:latin typeface=""/>
          <a:ea typeface=""/>
          <a:cs typeface=""/>
        </a:font>
      </a:tcTxStyle>
      <a:tcStyle>
        <a:tcBdr>
          <a:bottom>
            <a:ln w="3172" cap="flat" cmpd="sng" algn="ctr">
              <a:solidFill>
                <a:srgbClr val="FFFFFF"/>
              </a:solidFill>
              <a:prstDash val="solid"/>
              <a:round/>
              <a:headEnd type="none" w="med" len="med"/>
              <a:tailEnd type="none" w="med" len="med"/>
            </a:ln>
          </a:bottom>
        </a:tcBdr>
        <a:fill>
          <a:solidFill>
            <a:srgbClr val="15608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5033" autoAdjust="0"/>
  </p:normalViewPr>
  <p:slideViewPr>
    <p:cSldViewPr snapToGrid="0">
      <p:cViewPr varScale="1">
        <p:scale>
          <a:sx n="67" d="100"/>
          <a:sy n="67" d="100"/>
        </p:scale>
        <p:origin x="576" y="84"/>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7EF579-B009-73B8-1719-83596091F0AC}"/>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Aptos"/>
            </a:endParaRPr>
          </a:p>
        </p:txBody>
      </p:sp>
      <p:sp>
        <p:nvSpPr>
          <p:cNvPr id="3" name="Date Placeholder 2">
            <a:extLst>
              <a:ext uri="{FF2B5EF4-FFF2-40B4-BE49-F238E27FC236}">
                <a16:creationId xmlns:a16="http://schemas.microsoft.com/office/drawing/2014/main" id="{D126F344-E645-4FD6-9CFA-B23BDCEAF7B6}"/>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FEAA00-4810-4974-BDF3-FC0AA0FBAA03}" type="datetime1">
              <a:rPr lang="en-GB" sz="1200" b="0" i="0" u="none" strike="noStrike" kern="1200" cap="none" spc="0" baseline="0">
                <a:solidFill>
                  <a:srgbClr val="000000"/>
                </a:solidFill>
                <a:uFillTx/>
                <a:latin typeface="Aptos"/>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15/06/2026</a:t>
            </a:fld>
            <a:endParaRPr lang="en-GB" sz="1200" b="0" i="0" u="none" strike="noStrike" kern="1200" cap="none" spc="0" baseline="0">
              <a:solidFill>
                <a:srgbClr val="000000"/>
              </a:solidFill>
              <a:uFillTx/>
              <a:latin typeface="Aptos"/>
            </a:endParaRPr>
          </a:p>
        </p:txBody>
      </p:sp>
      <p:sp>
        <p:nvSpPr>
          <p:cNvPr id="4" name="Footer Placeholder 3">
            <a:extLst>
              <a:ext uri="{FF2B5EF4-FFF2-40B4-BE49-F238E27FC236}">
                <a16:creationId xmlns:a16="http://schemas.microsoft.com/office/drawing/2014/main" id="{78239404-9C37-FE48-1CF1-DA255579FFFC}"/>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Aptos"/>
            </a:endParaRPr>
          </a:p>
        </p:txBody>
      </p:sp>
      <p:sp>
        <p:nvSpPr>
          <p:cNvPr id="5" name="Slide Number Placeholder 4">
            <a:extLst>
              <a:ext uri="{FF2B5EF4-FFF2-40B4-BE49-F238E27FC236}">
                <a16:creationId xmlns:a16="http://schemas.microsoft.com/office/drawing/2014/main" id="{699C405D-67C5-7C58-5BD3-3840E2B5252C}"/>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7786ED3-1910-4C27-ABDC-356EADA70FDB}" type="slidenum">
              <a:t>‹#›</a:t>
            </a:fld>
            <a:endParaRPr lang="en-GB" sz="1200" b="0" i="0" u="none" strike="noStrike" kern="1200" cap="none" spc="0" baseline="0">
              <a:solidFill>
                <a:srgbClr val="000000"/>
              </a:solidFill>
              <a:uFillTx/>
              <a:latin typeface="Aptos"/>
            </a:endParaRPr>
          </a:p>
        </p:txBody>
      </p:sp>
    </p:spTree>
    <p:extLst>
      <p:ext uri="{BB962C8B-B14F-4D97-AF65-F5344CB8AC3E}">
        <p14:creationId xmlns:p14="http://schemas.microsoft.com/office/powerpoint/2010/main" val="1230851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5F1C9-C478-43CE-B0C8-07A4A8C0B858}" type="datetimeFigureOut">
              <a:rPr lang="en-GB" smtClean="0"/>
              <a:t>15/06/2026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663ECD-746F-49DA-B252-308159245405}" type="slidenum">
              <a:rPr lang="en-GB" smtClean="0"/>
              <a:t>‹#›</a:t>
            </a:fld>
            <a:endParaRPr lang="en-GB"/>
          </a:p>
        </p:txBody>
      </p:sp>
    </p:spTree>
    <p:extLst>
      <p:ext uri="{BB962C8B-B14F-4D97-AF65-F5344CB8AC3E}">
        <p14:creationId xmlns:p14="http://schemas.microsoft.com/office/powerpoint/2010/main" val="251555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F7FD2-52E9-0C9F-F251-A8D1EE301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8D2EF-F537-DA97-249F-40C41D6BF79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42D268D-8EB7-84D3-CB1B-AEA11943755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79F392A-2115-5FBD-974A-7405A12EC6E6}"/>
              </a:ext>
            </a:extLst>
          </p:cNvPr>
          <p:cNvSpPr>
            <a:spLocks noGrp="1"/>
          </p:cNvSpPr>
          <p:nvPr>
            <p:ph type="sldNum" sz="quarter" idx="5"/>
          </p:nvPr>
        </p:nvSpPr>
        <p:spPr/>
        <p:txBody>
          <a:bodyPr/>
          <a:lstStyle/>
          <a:p>
            <a:fld id="{94663ECD-746F-49DA-B252-308159245405}" type="slidenum">
              <a:rPr lang="en-GB" smtClean="0"/>
              <a:t>1</a:t>
            </a:fld>
            <a:endParaRPr lang="en-GB" dirty="0"/>
          </a:p>
        </p:txBody>
      </p:sp>
    </p:spTree>
    <p:extLst>
      <p:ext uri="{BB962C8B-B14F-4D97-AF65-F5344CB8AC3E}">
        <p14:creationId xmlns:p14="http://schemas.microsoft.com/office/powerpoint/2010/main" val="3873420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663ECD-746F-49DA-B252-308159245405}" type="slidenum">
              <a:rPr lang="en-GB" smtClean="0"/>
              <a:t>12</a:t>
            </a:fld>
            <a:endParaRPr lang="en-GB" dirty="0"/>
          </a:p>
        </p:txBody>
      </p:sp>
    </p:spTree>
    <p:extLst>
      <p:ext uri="{BB962C8B-B14F-4D97-AF65-F5344CB8AC3E}">
        <p14:creationId xmlns:p14="http://schemas.microsoft.com/office/powerpoint/2010/main" val="2694606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7DA77B-8243-75AF-C54B-748EDAE968F0}"/>
              </a:ext>
            </a:extLst>
          </p:cNvPr>
          <p:cNvSpPr txBox="1">
            <a:spLocks noGrp="1"/>
          </p:cNvSpPr>
          <p:nvPr>
            <p:ph type="subTitle" idx="1"/>
          </p:nvPr>
        </p:nvSpPr>
        <p:spPr>
          <a:xfrm>
            <a:off x="1600200" y="5042851"/>
            <a:ext cx="9601200" cy="2318068"/>
          </a:xfrm>
          <a:prstGeom prst="rect">
            <a:avLst/>
          </a:prstGeom>
          <a:noFill/>
          <a:ln>
            <a:noFill/>
          </a:ln>
        </p:spPr>
        <p:txBody>
          <a:bodyPr vert="horz" wrap="square" lIns="91440" tIns="45720" rIns="91440" bIns="45720" anchor="t" anchorCtr="1" compatLnSpc="1">
            <a:noAutofit/>
          </a:bodyPr>
          <a:lstStyle>
            <a:lvl1pPr marL="0" marR="0" lvl="0" indent="0" algn="ctr" defTabSz="1280160" fontAlgn="auto">
              <a:spcBef>
                <a:spcPts val="1400"/>
              </a:spcBef>
              <a:spcAft>
                <a:spcPts val="0"/>
              </a:spcAft>
              <a:buNone/>
              <a:tabLst/>
              <a:defRPr lang="en-GB" sz="3360" b="0" i="0" u="none" strike="noStrike" cap="none" spc="0" baseline="0">
                <a:solidFill>
                  <a:srgbClr val="000000"/>
                </a:solidFill>
                <a:uFillTx/>
                <a:latin typeface="Aptos"/>
              </a:defRPr>
            </a:lvl1pPr>
          </a:lstStyle>
          <a:p>
            <a:pPr lvl="0"/>
            <a:r>
              <a:rPr lang="en-GB"/>
              <a:t>Click to edit Master subtitle style</a:t>
            </a:r>
            <a:endParaRPr lang="en-US"/>
          </a:p>
        </p:txBody>
      </p:sp>
    </p:spTree>
    <p:extLst>
      <p:ext uri="{BB962C8B-B14F-4D97-AF65-F5344CB8AC3E}">
        <p14:creationId xmlns:p14="http://schemas.microsoft.com/office/powerpoint/2010/main" val="25917627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4193-7910-337C-6939-4521605D210E}"/>
              </a:ext>
            </a:extLst>
          </p:cNvPr>
          <p:cNvSpPr txBox="1">
            <a:spLocks noGrp="1"/>
          </p:cNvSpPr>
          <p:nvPr>
            <p:ph type="title"/>
          </p:nvPr>
        </p:nvSpPr>
        <p:spPr>
          <a:xfrm>
            <a:off x="880110" y="511177"/>
            <a:ext cx="11041380" cy="1855783"/>
          </a:xfrm>
          <a:prstGeom prst="rect">
            <a:avLst/>
          </a:prstGeom>
          <a:noFill/>
          <a:ln>
            <a:noFill/>
          </a:ln>
        </p:spPr>
        <p:txBody>
          <a:bodyPr vert="horz" wrap="square" lIns="91440" tIns="45720" rIns="91440" bIns="45720" anchor="t" anchorCtr="0" compatLnSpc="1">
            <a:noAutofit/>
          </a:bodyPr>
          <a:lstStyle>
            <a:lvl1pPr marL="0" marR="0" lvl="0" indent="0" defTabSz="1280160" fontAlgn="auto">
              <a:spcBef>
                <a:spcPts val="0"/>
              </a:spcBef>
              <a:spcAft>
                <a:spcPts val="0"/>
              </a:spcAft>
              <a:tabLst/>
              <a:defRPr lang="en-GB" sz="6160" b="0" i="0" u="none" strike="noStrike" cap="none" spc="0" baseline="0">
                <a:solidFill>
                  <a:srgbClr val="000000"/>
                </a:solidFill>
                <a:uFillTx/>
                <a:latin typeface="Aptos Display"/>
              </a:defRPr>
            </a:lvl1pPr>
          </a:lstStyle>
          <a:p>
            <a:pPr lvl="0"/>
            <a:r>
              <a:rPr lang="en-GB"/>
              <a:t>Click to edit Master title style</a:t>
            </a:r>
            <a:endParaRPr lang="en-US"/>
          </a:p>
        </p:txBody>
      </p:sp>
      <p:sp>
        <p:nvSpPr>
          <p:cNvPr id="3" name="Vertical Text Placeholder 2">
            <a:extLst>
              <a:ext uri="{FF2B5EF4-FFF2-40B4-BE49-F238E27FC236}">
                <a16:creationId xmlns:a16="http://schemas.microsoft.com/office/drawing/2014/main" id="{8E28A06A-1733-107C-678C-52C01C0D28CD}"/>
              </a:ext>
            </a:extLst>
          </p:cNvPr>
          <p:cNvSpPr txBox="1">
            <a:spLocks noGrp="1"/>
          </p:cNvSpPr>
          <p:nvPr>
            <p:ph type="body" orient="vert" idx="1"/>
          </p:nvPr>
        </p:nvSpPr>
        <p:spPr>
          <a:xfrm>
            <a:off x="880110" y="2555876"/>
            <a:ext cx="11041380" cy="6091869"/>
          </a:xfrm>
          <a:prstGeom prst="rect">
            <a:avLst/>
          </a:prstGeom>
          <a:noFill/>
          <a:ln>
            <a:noFill/>
          </a:ln>
        </p:spPr>
        <p:txBody>
          <a:bodyPr vert="eaVert"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392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C8CDE4-7DE7-46BA-3C63-53DE7EACD5DE}"/>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5E362A81-A835-4DBB-ABF4-54BCDEAC3A17}" type="datetime1">
              <a:rPr lang="en-GB"/>
              <a:pPr lvl="0"/>
              <a:t>15/06/2026</a:t>
            </a:fld>
            <a:endParaRPr lang="en-GB"/>
          </a:p>
        </p:txBody>
      </p:sp>
      <p:sp>
        <p:nvSpPr>
          <p:cNvPr id="5" name="Footer Placeholder 4">
            <a:extLst>
              <a:ext uri="{FF2B5EF4-FFF2-40B4-BE49-F238E27FC236}">
                <a16:creationId xmlns:a16="http://schemas.microsoft.com/office/drawing/2014/main" id="{F318F8E7-2D8D-FDD4-87AF-85BF81D3DC34}"/>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6" name="Slide Number Placeholder 5">
            <a:extLst>
              <a:ext uri="{FF2B5EF4-FFF2-40B4-BE49-F238E27FC236}">
                <a16:creationId xmlns:a16="http://schemas.microsoft.com/office/drawing/2014/main" id="{F7E81EF8-0F54-CD19-8FC1-8CDC51903691}"/>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24C99954-57EE-4857-B662-B8126C573638}" type="slidenum">
              <a:t>‹#›</a:t>
            </a:fld>
            <a:endParaRPr lang="en-GB"/>
          </a:p>
        </p:txBody>
      </p:sp>
    </p:spTree>
    <p:extLst>
      <p:ext uri="{BB962C8B-B14F-4D97-AF65-F5344CB8AC3E}">
        <p14:creationId xmlns:p14="http://schemas.microsoft.com/office/powerpoint/2010/main" val="342416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9829B0-2B77-E84D-7057-3BA05540CDA3}"/>
              </a:ext>
            </a:extLst>
          </p:cNvPr>
          <p:cNvSpPr txBox="1">
            <a:spLocks noGrp="1"/>
          </p:cNvSpPr>
          <p:nvPr>
            <p:ph type="title" orient="vert"/>
          </p:nvPr>
        </p:nvSpPr>
        <p:spPr>
          <a:xfrm>
            <a:off x="9161144" y="511177"/>
            <a:ext cx="2760345" cy="8136568"/>
          </a:xfrm>
          <a:prstGeom prst="rect">
            <a:avLst/>
          </a:prstGeom>
          <a:noFill/>
          <a:ln>
            <a:noFill/>
          </a:ln>
        </p:spPr>
        <p:txBody>
          <a:bodyPr vert="eaVert" wrap="square" lIns="91440" tIns="45720" rIns="91440" bIns="45720" anchor="t" anchorCtr="0" compatLnSpc="1">
            <a:noAutofit/>
          </a:bodyPr>
          <a:lstStyle>
            <a:lvl1pPr marL="0" marR="0" lvl="0" indent="0" defTabSz="1280160" fontAlgn="auto">
              <a:spcBef>
                <a:spcPts val="0"/>
              </a:spcBef>
              <a:spcAft>
                <a:spcPts val="0"/>
              </a:spcAft>
              <a:tabLst/>
              <a:defRPr lang="en-GB" sz="6160" b="0" i="0" u="none" strike="noStrike" cap="none" spc="0" baseline="0">
                <a:solidFill>
                  <a:srgbClr val="000000"/>
                </a:solidFill>
                <a:uFillTx/>
                <a:latin typeface="Aptos Display"/>
              </a:defRPr>
            </a:lvl1pPr>
          </a:lstStyle>
          <a:p>
            <a:pPr lvl="0"/>
            <a:r>
              <a:rPr lang="en-GB"/>
              <a:t>Click to edit Master title style</a:t>
            </a:r>
            <a:endParaRPr lang="en-US"/>
          </a:p>
        </p:txBody>
      </p:sp>
      <p:sp>
        <p:nvSpPr>
          <p:cNvPr id="3" name="Vertical Text Placeholder 2">
            <a:extLst>
              <a:ext uri="{FF2B5EF4-FFF2-40B4-BE49-F238E27FC236}">
                <a16:creationId xmlns:a16="http://schemas.microsoft.com/office/drawing/2014/main" id="{BFFE7B18-4F3A-EBCD-33AD-A309BC17E844}"/>
              </a:ext>
            </a:extLst>
          </p:cNvPr>
          <p:cNvSpPr txBox="1">
            <a:spLocks noGrp="1"/>
          </p:cNvSpPr>
          <p:nvPr>
            <p:ph type="body" orient="vert" idx="1"/>
          </p:nvPr>
        </p:nvSpPr>
        <p:spPr>
          <a:xfrm>
            <a:off x="880110" y="511177"/>
            <a:ext cx="8121015" cy="8136568"/>
          </a:xfrm>
          <a:prstGeom prst="rect">
            <a:avLst/>
          </a:prstGeom>
          <a:noFill/>
          <a:ln>
            <a:noFill/>
          </a:ln>
        </p:spPr>
        <p:txBody>
          <a:bodyPr vert="eaVert"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392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9F267E-AB0F-69D8-C16A-3D38CDB76354}"/>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5BC008DE-9483-42B4-8CF8-A77B25D4288D}" type="datetime1">
              <a:rPr lang="en-GB"/>
              <a:pPr lvl="0"/>
              <a:t>15/06/2026</a:t>
            </a:fld>
            <a:endParaRPr lang="en-GB"/>
          </a:p>
        </p:txBody>
      </p:sp>
      <p:sp>
        <p:nvSpPr>
          <p:cNvPr id="5" name="Footer Placeholder 4">
            <a:extLst>
              <a:ext uri="{FF2B5EF4-FFF2-40B4-BE49-F238E27FC236}">
                <a16:creationId xmlns:a16="http://schemas.microsoft.com/office/drawing/2014/main" id="{9F930A5B-8D44-0370-0537-0B714868FB89}"/>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6" name="Slide Number Placeholder 5">
            <a:extLst>
              <a:ext uri="{FF2B5EF4-FFF2-40B4-BE49-F238E27FC236}">
                <a16:creationId xmlns:a16="http://schemas.microsoft.com/office/drawing/2014/main" id="{67F68A4B-B389-7DA6-D5B0-94E049675023}"/>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9FF61950-5F47-47ED-BE4C-53C096F5005C}" type="slidenum">
              <a:t>‹#›</a:t>
            </a:fld>
            <a:endParaRPr lang="en-GB"/>
          </a:p>
        </p:txBody>
      </p:sp>
    </p:spTree>
    <p:extLst>
      <p:ext uri="{BB962C8B-B14F-4D97-AF65-F5344CB8AC3E}">
        <p14:creationId xmlns:p14="http://schemas.microsoft.com/office/powerpoint/2010/main" val="3637993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6FE5-8BBC-3520-9C4B-7F788A64A595}"/>
              </a:ext>
            </a:extLst>
          </p:cNvPr>
          <p:cNvSpPr txBox="1">
            <a:spLocks noGrp="1"/>
          </p:cNvSpPr>
          <p:nvPr>
            <p:ph type="title"/>
          </p:nvPr>
        </p:nvSpPr>
        <p:spPr>
          <a:xfrm>
            <a:off x="880110" y="511177"/>
            <a:ext cx="11041380" cy="1855783"/>
          </a:xfrm>
          <a:prstGeom prst="rect">
            <a:avLst/>
          </a:prstGeom>
          <a:noFill/>
          <a:ln>
            <a:noFill/>
          </a:ln>
        </p:spPr>
        <p:txBody>
          <a:bodyPr vert="horz" wrap="square" lIns="91440" tIns="45720" rIns="91440" bIns="45720" anchor="t" anchorCtr="0" compatLnSpc="1">
            <a:noAutofit/>
          </a:bodyPr>
          <a:lstStyle>
            <a:lvl1pPr marL="0" marR="0" lvl="0" indent="0" defTabSz="1280160" fontAlgn="auto">
              <a:spcBef>
                <a:spcPts val="0"/>
              </a:spcBef>
              <a:spcAft>
                <a:spcPts val="0"/>
              </a:spcAft>
              <a:tabLst/>
              <a:defRPr lang="en-GB" sz="6160" b="0" i="0" u="none" strike="noStrike" cap="none" spc="0" baseline="0">
                <a:solidFill>
                  <a:srgbClr val="000000"/>
                </a:solidFill>
                <a:uFillTx/>
                <a:latin typeface="Aptos Display"/>
              </a:defRPr>
            </a:lvl1pPr>
          </a:lstStyle>
          <a:p>
            <a:pPr lvl="0"/>
            <a:r>
              <a:rPr lang="en-GB" dirty="0"/>
              <a:t>Click to edit Master title style</a:t>
            </a:r>
            <a:endParaRPr lang="en-US" dirty="0"/>
          </a:p>
        </p:txBody>
      </p:sp>
      <p:sp>
        <p:nvSpPr>
          <p:cNvPr id="3" name="Content Placeholder 2">
            <a:extLst>
              <a:ext uri="{FF2B5EF4-FFF2-40B4-BE49-F238E27FC236}">
                <a16:creationId xmlns:a16="http://schemas.microsoft.com/office/drawing/2014/main" id="{D8319266-3C94-C968-D0D2-52DCEC1F1B30}"/>
              </a:ext>
            </a:extLst>
          </p:cNvPr>
          <p:cNvSpPr txBox="1">
            <a:spLocks noGrp="1"/>
          </p:cNvSpPr>
          <p:nvPr>
            <p:ph idx="1"/>
          </p:nvPr>
        </p:nvSpPr>
        <p:spPr>
          <a:xfrm>
            <a:off x="880110" y="2555876"/>
            <a:ext cx="11041380" cy="6091869"/>
          </a:xfrm>
          <a:prstGeom prst="rect">
            <a:avLst/>
          </a:prstGeom>
          <a:noFill/>
          <a:ln>
            <a:noFill/>
          </a:ln>
        </p:spPr>
        <p:txBody>
          <a:bodyPr vert="horz"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392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D1F23B-A9EF-124B-2177-E2A4961BAC5A}"/>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FE5CBABF-2AB1-40C2-8994-7D0B42F7EE1A}" type="datetime1">
              <a:rPr lang="en-GB"/>
              <a:pPr lvl="0"/>
              <a:t>15/06/2026</a:t>
            </a:fld>
            <a:endParaRPr lang="en-GB"/>
          </a:p>
        </p:txBody>
      </p:sp>
      <p:sp>
        <p:nvSpPr>
          <p:cNvPr id="5" name="Footer Placeholder 4">
            <a:extLst>
              <a:ext uri="{FF2B5EF4-FFF2-40B4-BE49-F238E27FC236}">
                <a16:creationId xmlns:a16="http://schemas.microsoft.com/office/drawing/2014/main" id="{4F247BCC-7B05-D236-C80E-64E677F64C58}"/>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6" name="Slide Number Placeholder 5">
            <a:extLst>
              <a:ext uri="{FF2B5EF4-FFF2-40B4-BE49-F238E27FC236}">
                <a16:creationId xmlns:a16="http://schemas.microsoft.com/office/drawing/2014/main" id="{1CAE75D5-D3F6-D4A7-FC9A-5B77966F96D9}"/>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C984E543-6E9A-4D0C-95B6-FB77BD8F955C}" type="slidenum">
              <a:t>‹#›</a:t>
            </a:fld>
            <a:endParaRPr lang="en-GB"/>
          </a:p>
        </p:txBody>
      </p:sp>
    </p:spTree>
    <p:extLst>
      <p:ext uri="{BB962C8B-B14F-4D97-AF65-F5344CB8AC3E}">
        <p14:creationId xmlns:p14="http://schemas.microsoft.com/office/powerpoint/2010/main" val="9704558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chart slide for creating in-powerpoint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B7BF-D69C-515D-58F3-0511C45ED029}"/>
              </a:ext>
            </a:extLst>
          </p:cNvPr>
          <p:cNvSpPr>
            <a:spLocks noGrp="1"/>
          </p:cNvSpPr>
          <p:nvPr>
            <p:ph type="title" hasCustomPrompt="1"/>
          </p:nvPr>
        </p:nvSpPr>
        <p:spPr>
          <a:xfrm>
            <a:off x="880110" y="511177"/>
            <a:ext cx="11041380" cy="1137942"/>
          </a:xfrm>
        </p:spPr>
        <p:txBody>
          <a:bodyPr/>
          <a:lstStyle>
            <a:lvl1pPr>
              <a:defRPr/>
            </a:lvl1pPr>
          </a:lstStyle>
          <a:p>
            <a:r>
              <a:rPr lang="en-US"/>
              <a:t>Use me for graphs and charts</a:t>
            </a:r>
            <a:endParaRPr lang="en-GB"/>
          </a:p>
        </p:txBody>
      </p:sp>
      <p:sp>
        <p:nvSpPr>
          <p:cNvPr id="10" name="Content Placeholder 2">
            <a:extLst>
              <a:ext uri="{FF2B5EF4-FFF2-40B4-BE49-F238E27FC236}">
                <a16:creationId xmlns:a16="http://schemas.microsoft.com/office/drawing/2014/main" id="{0D3B54A2-E282-505F-5E75-DA5CD1505D0B}"/>
              </a:ext>
            </a:extLst>
          </p:cNvPr>
          <p:cNvSpPr>
            <a:spLocks noGrp="1"/>
          </p:cNvSpPr>
          <p:nvPr>
            <p:ph idx="1"/>
          </p:nvPr>
        </p:nvSpPr>
        <p:spPr>
          <a:xfrm>
            <a:off x="880110" y="2044700"/>
            <a:ext cx="11041380" cy="7045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931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319266-3C94-C968-D0D2-52DCEC1F1B30}"/>
              </a:ext>
            </a:extLst>
          </p:cNvPr>
          <p:cNvSpPr txBox="1">
            <a:spLocks noGrp="1"/>
          </p:cNvSpPr>
          <p:nvPr>
            <p:ph idx="1"/>
          </p:nvPr>
        </p:nvSpPr>
        <p:spPr>
          <a:xfrm>
            <a:off x="880110" y="2555876"/>
            <a:ext cx="11041380" cy="6091869"/>
          </a:xfrm>
          <a:prstGeom prst="rect">
            <a:avLst/>
          </a:prstGeom>
          <a:noFill/>
          <a:ln>
            <a:noFill/>
          </a:ln>
        </p:spPr>
        <p:txBody>
          <a:bodyPr vert="horz"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392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9541900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F594-0D18-42AE-A741-EF026DB5B60B}"/>
              </a:ext>
            </a:extLst>
          </p:cNvPr>
          <p:cNvSpPr txBox="1">
            <a:spLocks noGrp="1"/>
          </p:cNvSpPr>
          <p:nvPr>
            <p:ph type="title"/>
          </p:nvPr>
        </p:nvSpPr>
        <p:spPr>
          <a:xfrm>
            <a:off x="873444" y="2393634"/>
            <a:ext cx="11041380" cy="3993834"/>
          </a:xfrm>
          <a:prstGeom prst="rect">
            <a:avLst/>
          </a:prstGeom>
          <a:noFill/>
          <a:ln>
            <a:noFill/>
          </a:ln>
        </p:spPr>
        <p:txBody>
          <a:bodyPr vert="horz" wrap="square" lIns="91440" tIns="45720" rIns="91440" bIns="45720" anchor="b" anchorCtr="0" compatLnSpc="1">
            <a:noAutofit/>
          </a:bodyPr>
          <a:lstStyle>
            <a:lvl1pPr marL="0" marR="0" lvl="0" indent="0" defTabSz="1280160" fontAlgn="auto">
              <a:spcBef>
                <a:spcPts val="0"/>
              </a:spcBef>
              <a:spcAft>
                <a:spcPts val="0"/>
              </a:spcAft>
              <a:tabLst/>
              <a:defRPr lang="en-GB" sz="8400" b="0" i="0" u="none" strike="noStrike" cap="none" spc="0" baseline="0">
                <a:solidFill>
                  <a:srgbClr val="000000"/>
                </a:solidFill>
                <a:uFillTx/>
                <a:latin typeface="Aptos Display"/>
              </a:defRPr>
            </a:lvl1p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75C26031-132E-006C-1345-4F7F4C5A3A2B}"/>
              </a:ext>
            </a:extLst>
          </p:cNvPr>
          <p:cNvSpPr txBox="1">
            <a:spLocks noGrp="1"/>
          </p:cNvSpPr>
          <p:nvPr>
            <p:ph type="body" idx="1"/>
          </p:nvPr>
        </p:nvSpPr>
        <p:spPr>
          <a:xfrm>
            <a:off x="873444" y="6425251"/>
            <a:ext cx="11041380" cy="2100257"/>
          </a:xfrm>
          <a:prstGeom prst="rect">
            <a:avLst/>
          </a:prstGeom>
          <a:noFill/>
          <a:ln>
            <a:noFill/>
          </a:ln>
        </p:spPr>
        <p:txBody>
          <a:bodyPr vert="horz" wrap="square" lIns="91440" tIns="45720" rIns="91440" bIns="45720" anchor="t" anchorCtr="0" compatLnSpc="1">
            <a:noAutofit/>
          </a:bodyPr>
          <a:lstStyle>
            <a:lvl1pPr marL="0" marR="0" lvl="0" indent="0" defTabSz="1280160" fontAlgn="auto">
              <a:spcBef>
                <a:spcPts val="1400"/>
              </a:spcBef>
              <a:spcAft>
                <a:spcPts val="0"/>
              </a:spcAft>
              <a:buNone/>
              <a:tabLst/>
              <a:defRPr lang="en-GB" sz="3360" b="0" i="0" u="none" strike="noStrike" cap="none" spc="0" baseline="0">
                <a:solidFill>
                  <a:srgbClr val="767676"/>
                </a:solidFill>
                <a:uFillTx/>
                <a:latin typeface="Aptos"/>
              </a:defRPr>
            </a:lvl1pPr>
          </a:lstStyle>
          <a:p>
            <a:pPr lvl="0"/>
            <a:r>
              <a:rPr lang="en-GB"/>
              <a:t>Click to edit Master text styles</a:t>
            </a:r>
          </a:p>
        </p:txBody>
      </p:sp>
      <p:sp>
        <p:nvSpPr>
          <p:cNvPr id="4" name="Date Placeholder 3">
            <a:extLst>
              <a:ext uri="{FF2B5EF4-FFF2-40B4-BE49-F238E27FC236}">
                <a16:creationId xmlns:a16="http://schemas.microsoft.com/office/drawing/2014/main" id="{CBE5FE65-3BD9-78FD-6C75-543BA3D1FBEA}"/>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95E548B9-5FBE-4A72-BE71-1A911A6165DF}" type="datetime1">
              <a:rPr lang="en-GB"/>
              <a:pPr lvl="0"/>
              <a:t>15/06/2026</a:t>
            </a:fld>
            <a:endParaRPr lang="en-GB"/>
          </a:p>
        </p:txBody>
      </p:sp>
      <p:sp>
        <p:nvSpPr>
          <p:cNvPr id="5" name="Footer Placeholder 4">
            <a:extLst>
              <a:ext uri="{FF2B5EF4-FFF2-40B4-BE49-F238E27FC236}">
                <a16:creationId xmlns:a16="http://schemas.microsoft.com/office/drawing/2014/main" id="{33C4E728-688D-E341-9B73-1EEE9407FA69}"/>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6" name="Slide Number Placeholder 5">
            <a:extLst>
              <a:ext uri="{FF2B5EF4-FFF2-40B4-BE49-F238E27FC236}">
                <a16:creationId xmlns:a16="http://schemas.microsoft.com/office/drawing/2014/main" id="{AB21CA3B-4C1D-C5AE-C644-91E6C531B81B}"/>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E2F1A156-AD8D-4CF5-AF13-AB531F7972AE}" type="slidenum">
              <a:t>‹#›</a:t>
            </a:fld>
            <a:endParaRPr lang="en-GB"/>
          </a:p>
        </p:txBody>
      </p:sp>
    </p:spTree>
    <p:extLst>
      <p:ext uri="{BB962C8B-B14F-4D97-AF65-F5344CB8AC3E}">
        <p14:creationId xmlns:p14="http://schemas.microsoft.com/office/powerpoint/2010/main" val="79102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78809-1C61-1612-E351-E5D51CB14608}"/>
              </a:ext>
            </a:extLst>
          </p:cNvPr>
          <p:cNvSpPr txBox="1">
            <a:spLocks noGrp="1"/>
          </p:cNvSpPr>
          <p:nvPr>
            <p:ph sz="half" idx="1"/>
          </p:nvPr>
        </p:nvSpPr>
        <p:spPr>
          <a:xfrm>
            <a:off x="880110" y="2555876"/>
            <a:ext cx="5440680" cy="6091869"/>
          </a:xfrm>
          <a:prstGeom prst="rect">
            <a:avLst/>
          </a:prstGeom>
          <a:noFill/>
          <a:ln>
            <a:noFill/>
          </a:ln>
        </p:spPr>
        <p:txBody>
          <a:bodyPr vert="horz"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392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DD3513-BDF2-A060-33C8-9A6768AF5DC1}"/>
              </a:ext>
            </a:extLst>
          </p:cNvPr>
          <p:cNvSpPr txBox="1">
            <a:spLocks noGrp="1"/>
          </p:cNvSpPr>
          <p:nvPr>
            <p:ph sz="half" idx="2"/>
          </p:nvPr>
        </p:nvSpPr>
        <p:spPr>
          <a:xfrm>
            <a:off x="6480809" y="2555876"/>
            <a:ext cx="5440680" cy="6091869"/>
          </a:xfrm>
          <a:prstGeom prst="rect">
            <a:avLst/>
          </a:prstGeom>
          <a:noFill/>
          <a:ln>
            <a:noFill/>
          </a:ln>
        </p:spPr>
        <p:txBody>
          <a:bodyPr vert="horz"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392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1996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A474-E48D-70D0-CB86-DC4B19F46CF7}"/>
              </a:ext>
            </a:extLst>
          </p:cNvPr>
          <p:cNvSpPr txBox="1">
            <a:spLocks noGrp="1"/>
          </p:cNvSpPr>
          <p:nvPr>
            <p:ph type="title"/>
          </p:nvPr>
        </p:nvSpPr>
        <p:spPr>
          <a:xfrm>
            <a:off x="881774" y="511177"/>
            <a:ext cx="11041380" cy="1855783"/>
          </a:xfrm>
          <a:prstGeom prst="rect">
            <a:avLst/>
          </a:prstGeom>
          <a:noFill/>
          <a:ln>
            <a:noFill/>
          </a:ln>
        </p:spPr>
        <p:txBody>
          <a:bodyPr vert="horz" wrap="square" lIns="91440" tIns="45720" rIns="91440" bIns="45720" anchor="t" anchorCtr="0" compatLnSpc="1">
            <a:noAutofit/>
          </a:bodyPr>
          <a:lstStyle>
            <a:lvl1pPr marL="0" marR="0" lvl="0" indent="0" defTabSz="1280160" fontAlgn="auto">
              <a:spcBef>
                <a:spcPts val="0"/>
              </a:spcBef>
              <a:spcAft>
                <a:spcPts val="0"/>
              </a:spcAft>
              <a:tabLst/>
              <a:defRPr lang="en-GB" sz="6160" b="0" i="0" u="none" strike="noStrike" cap="none" spc="0" baseline="0">
                <a:solidFill>
                  <a:srgbClr val="000000"/>
                </a:solidFill>
                <a:uFillTx/>
                <a:latin typeface="Aptos Display"/>
              </a:defRPr>
            </a:lvl1p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9DFA1317-123B-A750-20BB-2FE0363384ED}"/>
              </a:ext>
            </a:extLst>
          </p:cNvPr>
          <p:cNvSpPr txBox="1">
            <a:spLocks noGrp="1"/>
          </p:cNvSpPr>
          <p:nvPr>
            <p:ph type="body" idx="1"/>
          </p:nvPr>
        </p:nvSpPr>
        <p:spPr>
          <a:xfrm>
            <a:off x="881783" y="2353629"/>
            <a:ext cx="5415680" cy="1153479"/>
          </a:xfrm>
          <a:prstGeom prst="rect">
            <a:avLst/>
          </a:prstGeom>
          <a:noFill/>
          <a:ln>
            <a:noFill/>
          </a:ln>
        </p:spPr>
        <p:txBody>
          <a:bodyPr vert="horz" wrap="square" lIns="91440" tIns="45720" rIns="91440" bIns="45720" anchor="b" anchorCtr="0" compatLnSpc="1">
            <a:noAutofit/>
          </a:bodyPr>
          <a:lstStyle>
            <a:lvl1pPr marL="0" marR="0" lvl="0" indent="0" defTabSz="1280160" fontAlgn="auto">
              <a:spcBef>
                <a:spcPts val="1400"/>
              </a:spcBef>
              <a:spcAft>
                <a:spcPts val="0"/>
              </a:spcAft>
              <a:buNone/>
              <a:tabLst/>
              <a:defRPr lang="en-GB" sz="3360" b="1" i="0" u="none" strike="noStrike" cap="none" spc="0" baseline="0">
                <a:solidFill>
                  <a:srgbClr val="000000"/>
                </a:solidFill>
                <a:uFillTx/>
                <a:latin typeface="Aptos"/>
              </a:defRPr>
            </a:lvl1pPr>
          </a:lstStyle>
          <a:p>
            <a:pPr lvl="0"/>
            <a:r>
              <a:rPr lang="en-GB"/>
              <a:t>Click to edit Master text styles</a:t>
            </a:r>
          </a:p>
        </p:txBody>
      </p:sp>
      <p:sp>
        <p:nvSpPr>
          <p:cNvPr id="4" name="Content Placeholder 3">
            <a:extLst>
              <a:ext uri="{FF2B5EF4-FFF2-40B4-BE49-F238E27FC236}">
                <a16:creationId xmlns:a16="http://schemas.microsoft.com/office/drawing/2014/main" id="{F5FC1DA0-E143-26C8-0E55-1FED58ADC235}"/>
              </a:ext>
            </a:extLst>
          </p:cNvPr>
          <p:cNvSpPr txBox="1">
            <a:spLocks noGrp="1"/>
          </p:cNvSpPr>
          <p:nvPr>
            <p:ph sz="half" idx="2"/>
          </p:nvPr>
        </p:nvSpPr>
        <p:spPr>
          <a:xfrm>
            <a:off x="881783" y="3507108"/>
            <a:ext cx="5415680" cy="5158423"/>
          </a:xfrm>
          <a:prstGeom prst="rect">
            <a:avLst/>
          </a:prstGeom>
          <a:noFill/>
          <a:ln>
            <a:noFill/>
          </a:ln>
        </p:spPr>
        <p:txBody>
          <a:bodyPr vert="horz"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392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681E71D-C845-4F29-8EFC-C4208300057F}"/>
              </a:ext>
            </a:extLst>
          </p:cNvPr>
          <p:cNvSpPr txBox="1">
            <a:spLocks noGrp="1"/>
          </p:cNvSpPr>
          <p:nvPr>
            <p:ph type="body" sz="quarter" idx="3"/>
          </p:nvPr>
        </p:nvSpPr>
        <p:spPr>
          <a:xfrm>
            <a:off x="6480809" y="2353629"/>
            <a:ext cx="5442344" cy="1153479"/>
          </a:xfrm>
          <a:prstGeom prst="rect">
            <a:avLst/>
          </a:prstGeom>
          <a:noFill/>
          <a:ln>
            <a:noFill/>
          </a:ln>
        </p:spPr>
        <p:txBody>
          <a:bodyPr vert="horz" wrap="square" lIns="91440" tIns="45720" rIns="91440" bIns="45720" anchor="b" anchorCtr="0" compatLnSpc="1">
            <a:noAutofit/>
          </a:bodyPr>
          <a:lstStyle>
            <a:lvl1pPr marL="0" marR="0" lvl="0" indent="0" defTabSz="1280160" fontAlgn="auto">
              <a:spcBef>
                <a:spcPts val="1400"/>
              </a:spcBef>
              <a:spcAft>
                <a:spcPts val="0"/>
              </a:spcAft>
              <a:buNone/>
              <a:tabLst/>
              <a:defRPr lang="en-GB" sz="3360" b="1" i="0" u="none" strike="noStrike" cap="none" spc="0" baseline="0">
                <a:solidFill>
                  <a:srgbClr val="000000"/>
                </a:solidFill>
                <a:uFillTx/>
                <a:latin typeface="Aptos"/>
              </a:defRPr>
            </a:lvl1pPr>
          </a:lstStyle>
          <a:p>
            <a:pPr lvl="0"/>
            <a:r>
              <a:rPr lang="en-GB"/>
              <a:t>Click to edit Master text styles</a:t>
            </a:r>
          </a:p>
        </p:txBody>
      </p:sp>
      <p:sp>
        <p:nvSpPr>
          <p:cNvPr id="6" name="Content Placeholder 5">
            <a:extLst>
              <a:ext uri="{FF2B5EF4-FFF2-40B4-BE49-F238E27FC236}">
                <a16:creationId xmlns:a16="http://schemas.microsoft.com/office/drawing/2014/main" id="{D05FD140-54D7-EECB-4679-9E954C99A239}"/>
              </a:ext>
            </a:extLst>
          </p:cNvPr>
          <p:cNvSpPr txBox="1">
            <a:spLocks noGrp="1"/>
          </p:cNvSpPr>
          <p:nvPr>
            <p:ph sz="quarter" idx="4"/>
          </p:nvPr>
        </p:nvSpPr>
        <p:spPr>
          <a:xfrm>
            <a:off x="6480809" y="3507108"/>
            <a:ext cx="5442344" cy="5158423"/>
          </a:xfrm>
          <a:prstGeom prst="rect">
            <a:avLst/>
          </a:prstGeom>
          <a:noFill/>
          <a:ln>
            <a:noFill/>
          </a:ln>
        </p:spPr>
        <p:txBody>
          <a:bodyPr vert="horz"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392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4E4C149-52E0-D395-0E8A-FACBAE1ECF63}"/>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847469DB-EFFA-42E6-9E03-DCC0EF96DB1D}" type="datetime1">
              <a:rPr lang="en-GB"/>
              <a:pPr lvl="0"/>
              <a:t>15/06/2026</a:t>
            </a:fld>
            <a:endParaRPr lang="en-GB"/>
          </a:p>
        </p:txBody>
      </p:sp>
      <p:sp>
        <p:nvSpPr>
          <p:cNvPr id="8" name="Footer Placeholder 7">
            <a:extLst>
              <a:ext uri="{FF2B5EF4-FFF2-40B4-BE49-F238E27FC236}">
                <a16:creationId xmlns:a16="http://schemas.microsoft.com/office/drawing/2014/main" id="{5EBE556E-241A-1FED-73B3-0A9DA1B93D41}"/>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9" name="Slide Number Placeholder 8">
            <a:extLst>
              <a:ext uri="{FF2B5EF4-FFF2-40B4-BE49-F238E27FC236}">
                <a16:creationId xmlns:a16="http://schemas.microsoft.com/office/drawing/2014/main" id="{0F5D8427-55CF-E26F-4A82-64CA8B50ABD1}"/>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1C5C1692-E228-49D2-A602-8BF1FBC1BEEB}" type="slidenum">
              <a:t>‹#›</a:t>
            </a:fld>
            <a:endParaRPr lang="en-GB"/>
          </a:p>
        </p:txBody>
      </p:sp>
    </p:spTree>
    <p:extLst>
      <p:ext uri="{BB962C8B-B14F-4D97-AF65-F5344CB8AC3E}">
        <p14:creationId xmlns:p14="http://schemas.microsoft.com/office/powerpoint/2010/main" val="315773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7C21-3AF1-B112-1908-D9658B40530D}"/>
              </a:ext>
            </a:extLst>
          </p:cNvPr>
          <p:cNvSpPr txBox="1">
            <a:spLocks noGrp="1"/>
          </p:cNvSpPr>
          <p:nvPr>
            <p:ph type="title"/>
          </p:nvPr>
        </p:nvSpPr>
        <p:spPr>
          <a:xfrm>
            <a:off x="880110" y="511177"/>
            <a:ext cx="11041380" cy="1855783"/>
          </a:xfrm>
          <a:prstGeom prst="rect">
            <a:avLst/>
          </a:prstGeom>
          <a:noFill/>
          <a:ln>
            <a:noFill/>
          </a:ln>
        </p:spPr>
        <p:txBody>
          <a:bodyPr vert="horz" wrap="square" lIns="91440" tIns="45720" rIns="91440" bIns="45720" anchor="t" anchorCtr="0" compatLnSpc="1">
            <a:noAutofit/>
          </a:bodyPr>
          <a:lstStyle>
            <a:lvl1pPr marL="0" marR="0" lvl="0" indent="0" defTabSz="1280160" fontAlgn="auto">
              <a:spcBef>
                <a:spcPts val="0"/>
              </a:spcBef>
              <a:spcAft>
                <a:spcPts val="0"/>
              </a:spcAft>
              <a:tabLst/>
              <a:defRPr lang="en-GB" sz="6160" b="0" i="0" u="none" strike="noStrike" cap="none" spc="0" baseline="0">
                <a:solidFill>
                  <a:srgbClr val="000000"/>
                </a:solidFill>
                <a:uFillTx/>
                <a:latin typeface="Aptos Display"/>
              </a:defRPr>
            </a:lvl1pPr>
          </a:lstStyle>
          <a:p>
            <a:pPr lvl="0"/>
            <a:r>
              <a:rPr lang="en-GB"/>
              <a:t>Click to edit Master title style</a:t>
            </a:r>
            <a:endParaRPr lang="en-US"/>
          </a:p>
        </p:txBody>
      </p:sp>
      <p:sp>
        <p:nvSpPr>
          <p:cNvPr id="3" name="Date Placeholder 2">
            <a:extLst>
              <a:ext uri="{FF2B5EF4-FFF2-40B4-BE49-F238E27FC236}">
                <a16:creationId xmlns:a16="http://schemas.microsoft.com/office/drawing/2014/main" id="{70E8B346-CB02-521B-4A1D-CA9D7A080560}"/>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D65401E3-CDBD-4E00-B8D9-9EF724D1CFE7}" type="datetime1">
              <a:rPr lang="en-GB"/>
              <a:pPr lvl="0"/>
              <a:t>15/06/2026</a:t>
            </a:fld>
            <a:endParaRPr lang="en-GB"/>
          </a:p>
        </p:txBody>
      </p:sp>
      <p:sp>
        <p:nvSpPr>
          <p:cNvPr id="4" name="Footer Placeholder 3">
            <a:extLst>
              <a:ext uri="{FF2B5EF4-FFF2-40B4-BE49-F238E27FC236}">
                <a16:creationId xmlns:a16="http://schemas.microsoft.com/office/drawing/2014/main" id="{22AC20F9-1738-3CFC-B725-343913A31A3D}"/>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5" name="Slide Number Placeholder 4">
            <a:extLst>
              <a:ext uri="{FF2B5EF4-FFF2-40B4-BE49-F238E27FC236}">
                <a16:creationId xmlns:a16="http://schemas.microsoft.com/office/drawing/2014/main" id="{7252944F-4987-F587-E668-34DB3F9EC156}"/>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086D19BB-5F3C-4B22-9F7A-BB0FF167CCCD}" type="slidenum">
              <a:t>‹#›</a:t>
            </a:fld>
            <a:endParaRPr lang="en-GB"/>
          </a:p>
        </p:txBody>
      </p:sp>
    </p:spTree>
    <p:extLst>
      <p:ext uri="{BB962C8B-B14F-4D97-AF65-F5344CB8AC3E}">
        <p14:creationId xmlns:p14="http://schemas.microsoft.com/office/powerpoint/2010/main" val="132520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F8621-33DC-5726-D533-98C808F0458E}"/>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2C844C84-1A53-4BE5-96BA-7B1ADD9956D8}" type="datetime1">
              <a:rPr lang="en-GB"/>
              <a:pPr lvl="0"/>
              <a:t>15/06/2026</a:t>
            </a:fld>
            <a:endParaRPr lang="en-GB"/>
          </a:p>
        </p:txBody>
      </p:sp>
      <p:sp>
        <p:nvSpPr>
          <p:cNvPr id="3" name="Footer Placeholder 2">
            <a:extLst>
              <a:ext uri="{FF2B5EF4-FFF2-40B4-BE49-F238E27FC236}">
                <a16:creationId xmlns:a16="http://schemas.microsoft.com/office/drawing/2014/main" id="{86F26596-6D6D-2115-66DB-3386AE549339}"/>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4" name="Slide Number Placeholder 3">
            <a:extLst>
              <a:ext uri="{FF2B5EF4-FFF2-40B4-BE49-F238E27FC236}">
                <a16:creationId xmlns:a16="http://schemas.microsoft.com/office/drawing/2014/main" id="{99B67DD7-3F5E-FC41-DD28-FFB310AA6A54}"/>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09A9AF72-E137-4291-A41E-5A8425231C5F}" type="slidenum">
              <a:t>‹#›</a:t>
            </a:fld>
            <a:endParaRPr lang="en-GB"/>
          </a:p>
        </p:txBody>
      </p:sp>
    </p:spTree>
    <p:extLst>
      <p:ext uri="{BB962C8B-B14F-4D97-AF65-F5344CB8AC3E}">
        <p14:creationId xmlns:p14="http://schemas.microsoft.com/office/powerpoint/2010/main" val="79636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CC44-61F9-904C-DFB0-51968EEF9617}"/>
              </a:ext>
            </a:extLst>
          </p:cNvPr>
          <p:cNvSpPr txBox="1">
            <a:spLocks noGrp="1"/>
          </p:cNvSpPr>
          <p:nvPr>
            <p:ph type="title"/>
          </p:nvPr>
        </p:nvSpPr>
        <p:spPr>
          <a:xfrm>
            <a:off x="881774" y="640080"/>
            <a:ext cx="4128845" cy="2240279"/>
          </a:xfrm>
          <a:prstGeom prst="rect">
            <a:avLst/>
          </a:prstGeom>
          <a:noFill/>
          <a:ln>
            <a:noFill/>
          </a:ln>
        </p:spPr>
        <p:txBody>
          <a:bodyPr vert="horz" wrap="square" lIns="91440" tIns="45720" rIns="91440" bIns="45720" anchor="b" anchorCtr="0" compatLnSpc="1">
            <a:noAutofit/>
          </a:bodyPr>
          <a:lstStyle>
            <a:lvl1pPr marL="0" marR="0" lvl="0" indent="0" defTabSz="1280160" fontAlgn="auto">
              <a:spcBef>
                <a:spcPts val="0"/>
              </a:spcBef>
              <a:spcAft>
                <a:spcPts val="0"/>
              </a:spcAft>
              <a:tabLst/>
              <a:defRPr lang="en-GB" sz="4480" b="0" i="0" u="none" strike="noStrike" cap="none" spc="0" baseline="0">
                <a:solidFill>
                  <a:srgbClr val="000000"/>
                </a:solidFill>
                <a:uFillTx/>
                <a:latin typeface="Aptos Display"/>
              </a:defRPr>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06682CE2-9EED-980F-D001-FA61789B7861}"/>
              </a:ext>
            </a:extLst>
          </p:cNvPr>
          <p:cNvSpPr txBox="1">
            <a:spLocks noGrp="1"/>
          </p:cNvSpPr>
          <p:nvPr>
            <p:ph idx="1"/>
          </p:nvPr>
        </p:nvSpPr>
        <p:spPr>
          <a:xfrm>
            <a:off x="5442344" y="1382399"/>
            <a:ext cx="6480809" cy="6823079"/>
          </a:xfrm>
          <a:prstGeom prst="rect">
            <a:avLst/>
          </a:prstGeom>
          <a:noFill/>
          <a:ln>
            <a:noFill/>
          </a:ln>
        </p:spPr>
        <p:txBody>
          <a:bodyPr vert="horz"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448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92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8D7F7C9-5B76-96F4-743A-F1604DF55342}"/>
              </a:ext>
            </a:extLst>
          </p:cNvPr>
          <p:cNvSpPr txBox="1">
            <a:spLocks noGrp="1"/>
          </p:cNvSpPr>
          <p:nvPr>
            <p:ph type="body" sz="half" idx="2"/>
          </p:nvPr>
        </p:nvSpPr>
        <p:spPr>
          <a:xfrm>
            <a:off x="881774" y="2880360"/>
            <a:ext cx="4128845" cy="5336218"/>
          </a:xfrm>
          <a:prstGeom prst="rect">
            <a:avLst/>
          </a:prstGeom>
          <a:noFill/>
          <a:ln>
            <a:noFill/>
          </a:ln>
        </p:spPr>
        <p:txBody>
          <a:bodyPr vert="horz" wrap="square" lIns="91440" tIns="45720" rIns="91440" bIns="45720" anchor="t" anchorCtr="0" compatLnSpc="1">
            <a:noAutofit/>
          </a:bodyPr>
          <a:lstStyle>
            <a:lvl1pPr marL="0" marR="0" lvl="0" indent="0" defTabSz="1280160" fontAlgn="auto">
              <a:spcBef>
                <a:spcPts val="1400"/>
              </a:spcBef>
              <a:spcAft>
                <a:spcPts val="0"/>
              </a:spcAft>
              <a:buNone/>
              <a:tabLst/>
              <a:defRPr lang="en-GB" sz="2240" b="0" i="0" u="none" strike="noStrike" cap="none" spc="0" baseline="0">
                <a:solidFill>
                  <a:srgbClr val="000000"/>
                </a:solidFill>
                <a:uFillTx/>
                <a:latin typeface="Aptos"/>
              </a:defRPr>
            </a:lvl1pPr>
          </a:lstStyle>
          <a:p>
            <a:pPr lvl="0"/>
            <a:r>
              <a:rPr lang="en-GB"/>
              <a:t>Click to edit Master text styles</a:t>
            </a:r>
          </a:p>
        </p:txBody>
      </p:sp>
      <p:sp>
        <p:nvSpPr>
          <p:cNvPr id="5" name="Date Placeholder 4">
            <a:extLst>
              <a:ext uri="{FF2B5EF4-FFF2-40B4-BE49-F238E27FC236}">
                <a16:creationId xmlns:a16="http://schemas.microsoft.com/office/drawing/2014/main" id="{CCB9690F-3F2C-97BF-E9AD-2449A06143B3}"/>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3ECB7068-A487-4C9E-B7A7-D53152E7B42B}" type="datetime1">
              <a:rPr lang="en-GB"/>
              <a:pPr lvl="0"/>
              <a:t>15/06/2026</a:t>
            </a:fld>
            <a:endParaRPr lang="en-GB"/>
          </a:p>
        </p:txBody>
      </p:sp>
      <p:sp>
        <p:nvSpPr>
          <p:cNvPr id="6" name="Footer Placeholder 5">
            <a:extLst>
              <a:ext uri="{FF2B5EF4-FFF2-40B4-BE49-F238E27FC236}">
                <a16:creationId xmlns:a16="http://schemas.microsoft.com/office/drawing/2014/main" id="{32108975-7869-BBFF-4F67-BD67C18AB876}"/>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7" name="Slide Number Placeholder 6">
            <a:extLst>
              <a:ext uri="{FF2B5EF4-FFF2-40B4-BE49-F238E27FC236}">
                <a16:creationId xmlns:a16="http://schemas.microsoft.com/office/drawing/2014/main" id="{B31870CE-D8B0-D4EA-0079-A056B00C9C84}"/>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AF67694A-69CB-4B94-985B-A738ADED53D9}" type="slidenum">
              <a:t>‹#›</a:t>
            </a:fld>
            <a:endParaRPr lang="en-GB"/>
          </a:p>
        </p:txBody>
      </p:sp>
    </p:spTree>
    <p:extLst>
      <p:ext uri="{BB962C8B-B14F-4D97-AF65-F5344CB8AC3E}">
        <p14:creationId xmlns:p14="http://schemas.microsoft.com/office/powerpoint/2010/main" val="3464089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31B6-C707-9D4C-C80B-39CB41314639}"/>
              </a:ext>
            </a:extLst>
          </p:cNvPr>
          <p:cNvSpPr txBox="1">
            <a:spLocks noGrp="1"/>
          </p:cNvSpPr>
          <p:nvPr>
            <p:ph type="title"/>
          </p:nvPr>
        </p:nvSpPr>
        <p:spPr>
          <a:xfrm>
            <a:off x="881774" y="640080"/>
            <a:ext cx="4128845" cy="2240279"/>
          </a:xfrm>
          <a:prstGeom prst="rect">
            <a:avLst/>
          </a:prstGeom>
          <a:noFill/>
          <a:ln>
            <a:noFill/>
          </a:ln>
        </p:spPr>
        <p:txBody>
          <a:bodyPr vert="horz" wrap="square" lIns="91440" tIns="45720" rIns="91440" bIns="45720" anchor="b" anchorCtr="0" compatLnSpc="1">
            <a:noAutofit/>
          </a:bodyPr>
          <a:lstStyle>
            <a:lvl1pPr marL="0" marR="0" lvl="0" indent="0" defTabSz="1280160" fontAlgn="auto">
              <a:spcBef>
                <a:spcPts val="0"/>
              </a:spcBef>
              <a:spcAft>
                <a:spcPts val="0"/>
              </a:spcAft>
              <a:tabLst/>
              <a:defRPr lang="en-GB" sz="4480" b="0" i="0" u="none" strike="noStrike" cap="none" spc="0" baseline="0">
                <a:solidFill>
                  <a:srgbClr val="000000"/>
                </a:solidFill>
                <a:uFillTx/>
                <a:latin typeface="Aptos Display"/>
              </a:defRPr>
            </a:lvl1pPr>
          </a:lstStyle>
          <a:p>
            <a:pPr lvl="0"/>
            <a:r>
              <a:rPr lang="en-GB"/>
              <a:t>Click to edit Master title style</a:t>
            </a:r>
            <a:endParaRPr lang="en-US"/>
          </a:p>
        </p:txBody>
      </p:sp>
      <p:sp>
        <p:nvSpPr>
          <p:cNvPr id="3" name="Picture Placeholder 2">
            <a:extLst>
              <a:ext uri="{FF2B5EF4-FFF2-40B4-BE49-F238E27FC236}">
                <a16:creationId xmlns:a16="http://schemas.microsoft.com/office/drawing/2014/main" id="{D8C92075-21AA-E6BA-8730-8567681A9F72}"/>
              </a:ext>
            </a:extLst>
          </p:cNvPr>
          <p:cNvSpPr txBox="1">
            <a:spLocks noGrp="1"/>
          </p:cNvSpPr>
          <p:nvPr>
            <p:ph type="pic" idx="1"/>
          </p:nvPr>
        </p:nvSpPr>
        <p:spPr>
          <a:xfrm>
            <a:off x="5442344" y="1382399"/>
            <a:ext cx="6480809" cy="6823079"/>
          </a:xfrm>
          <a:prstGeom prst="rect">
            <a:avLst/>
          </a:prstGeom>
          <a:noFill/>
          <a:ln>
            <a:noFill/>
          </a:ln>
        </p:spPr>
        <p:txBody>
          <a:bodyPr vert="horz" wrap="square" lIns="91440" tIns="45720" rIns="91440" bIns="45720" anchor="t" anchorCtr="0" compatLnSpc="1">
            <a:noAutofit/>
          </a:bodyPr>
          <a:lstStyle>
            <a:lvl1pPr marL="0" marR="0" lvl="0" indent="0" defTabSz="1280160" fontAlgn="auto">
              <a:spcBef>
                <a:spcPts val="1400"/>
              </a:spcBef>
              <a:spcAft>
                <a:spcPts val="0"/>
              </a:spcAft>
              <a:buNone/>
              <a:tabLst/>
              <a:defRPr lang="en-GB" sz="4480" b="0" i="0" u="none" strike="noStrike" cap="none" spc="0" baseline="0">
                <a:solidFill>
                  <a:srgbClr val="000000"/>
                </a:solidFill>
                <a:uFillTx/>
                <a:latin typeface="Aptos"/>
              </a:defRPr>
            </a:lvl1pPr>
          </a:lstStyle>
          <a:p>
            <a:pPr lvl="0"/>
            <a:r>
              <a:rPr lang="en-GB"/>
              <a:t>Click icon to add picture</a:t>
            </a:r>
            <a:endParaRPr lang="en-US"/>
          </a:p>
        </p:txBody>
      </p:sp>
      <p:sp>
        <p:nvSpPr>
          <p:cNvPr id="4" name="Text Placeholder 3">
            <a:extLst>
              <a:ext uri="{FF2B5EF4-FFF2-40B4-BE49-F238E27FC236}">
                <a16:creationId xmlns:a16="http://schemas.microsoft.com/office/drawing/2014/main" id="{A3161513-361B-C0A2-EC4E-9FEDF6B38A23}"/>
              </a:ext>
            </a:extLst>
          </p:cNvPr>
          <p:cNvSpPr txBox="1">
            <a:spLocks noGrp="1"/>
          </p:cNvSpPr>
          <p:nvPr>
            <p:ph type="body" sz="half" idx="2"/>
          </p:nvPr>
        </p:nvSpPr>
        <p:spPr>
          <a:xfrm>
            <a:off x="881774" y="2880360"/>
            <a:ext cx="4128845" cy="5336218"/>
          </a:xfrm>
          <a:prstGeom prst="rect">
            <a:avLst/>
          </a:prstGeom>
          <a:noFill/>
          <a:ln>
            <a:noFill/>
          </a:ln>
        </p:spPr>
        <p:txBody>
          <a:bodyPr vert="horz" wrap="square" lIns="91440" tIns="45720" rIns="91440" bIns="45720" anchor="t" anchorCtr="0" compatLnSpc="1">
            <a:noAutofit/>
          </a:bodyPr>
          <a:lstStyle>
            <a:lvl1pPr marL="0" marR="0" lvl="0" indent="0" defTabSz="1280160" fontAlgn="auto">
              <a:spcBef>
                <a:spcPts val="1400"/>
              </a:spcBef>
              <a:spcAft>
                <a:spcPts val="0"/>
              </a:spcAft>
              <a:buNone/>
              <a:tabLst/>
              <a:defRPr lang="en-GB" sz="2240" b="0" i="0" u="none" strike="noStrike" cap="none" spc="0" baseline="0">
                <a:solidFill>
                  <a:srgbClr val="000000"/>
                </a:solidFill>
                <a:uFillTx/>
                <a:latin typeface="Aptos"/>
              </a:defRPr>
            </a:lvl1pPr>
          </a:lstStyle>
          <a:p>
            <a:pPr lvl="0"/>
            <a:r>
              <a:rPr lang="en-GB"/>
              <a:t>Click to edit Master text styles</a:t>
            </a:r>
          </a:p>
        </p:txBody>
      </p:sp>
      <p:sp>
        <p:nvSpPr>
          <p:cNvPr id="5" name="Date Placeholder 4">
            <a:extLst>
              <a:ext uri="{FF2B5EF4-FFF2-40B4-BE49-F238E27FC236}">
                <a16:creationId xmlns:a16="http://schemas.microsoft.com/office/drawing/2014/main" id="{481E522F-72E5-4CEE-FF95-84538AC32973}"/>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558E403D-0E99-497D-9DD0-2028A00E51CE}" type="datetime1">
              <a:rPr lang="en-GB"/>
              <a:pPr lvl="0"/>
              <a:t>15/06/2026</a:t>
            </a:fld>
            <a:endParaRPr lang="en-GB"/>
          </a:p>
        </p:txBody>
      </p:sp>
      <p:sp>
        <p:nvSpPr>
          <p:cNvPr id="6" name="Footer Placeholder 5">
            <a:extLst>
              <a:ext uri="{FF2B5EF4-FFF2-40B4-BE49-F238E27FC236}">
                <a16:creationId xmlns:a16="http://schemas.microsoft.com/office/drawing/2014/main" id="{1B9A17CE-9FB7-A6FE-1FF3-F047BDEEFBF6}"/>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7" name="Slide Number Placeholder 6">
            <a:extLst>
              <a:ext uri="{FF2B5EF4-FFF2-40B4-BE49-F238E27FC236}">
                <a16:creationId xmlns:a16="http://schemas.microsoft.com/office/drawing/2014/main" id="{160278EA-D707-B23A-6C84-65060595FF34}"/>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961C01E4-DD75-45DC-93B2-7790272E47A7}" type="slidenum">
              <a:t>‹#›</a:t>
            </a:fld>
            <a:endParaRPr lang="en-GB"/>
          </a:p>
        </p:txBody>
      </p:sp>
    </p:spTree>
    <p:extLst>
      <p:ext uri="{BB962C8B-B14F-4D97-AF65-F5344CB8AC3E}">
        <p14:creationId xmlns:p14="http://schemas.microsoft.com/office/powerpoint/2010/main" val="740348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Penna | Reference Material">
            <a:extLst>
              <a:ext uri="{FF2B5EF4-FFF2-40B4-BE49-F238E27FC236}">
                <a16:creationId xmlns:a16="http://schemas.microsoft.com/office/drawing/2014/main" id="{333B6960-438A-9964-6DBF-A0726A038073}"/>
              </a:ext>
            </a:extLst>
          </p:cNvPr>
          <p:cNvPicPr>
            <a:picLocks noChangeAspect="1" noChangeArrowheads="1"/>
          </p:cNvPicPr>
          <p:nvPr userDrawn="1"/>
        </p:nvPicPr>
        <p:blipFill>
          <a:blip r:embed="rId15">
            <a:alphaModFix/>
            <a:extLst>
              <a:ext uri="{28A0092B-C50C-407E-A947-70E740481C1C}">
                <a14:useLocalDpi xmlns:a14="http://schemas.microsoft.com/office/drawing/2010/main" val="0"/>
              </a:ext>
            </a:extLst>
          </a:blip>
          <a:srcRect/>
          <a:stretch>
            <a:fillRect/>
          </a:stretch>
        </p:blipFill>
        <p:spPr bwMode="auto">
          <a:xfrm>
            <a:off x="11234455" y="250488"/>
            <a:ext cx="966823" cy="6238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6">
            <a:extLst>
              <a:ext uri="{FF2B5EF4-FFF2-40B4-BE49-F238E27FC236}">
                <a16:creationId xmlns:a16="http://schemas.microsoft.com/office/drawing/2014/main" id="{6A581A40-90F6-0B6C-76E1-E3C4897EFAD8}"/>
              </a:ext>
            </a:extLst>
          </p:cNvPr>
          <p:cNvSpPr txBox="1"/>
          <p:nvPr userDrawn="1"/>
        </p:nvSpPr>
        <p:spPr>
          <a:xfrm>
            <a:off x="472441" y="408504"/>
            <a:ext cx="10012679" cy="307777"/>
          </a:xfrm>
          <a:prstGeom prst="rect">
            <a:avLst/>
          </a:prstGeom>
          <a:solidFill>
            <a:schemeClr val="bg1"/>
          </a:solid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8542"/>
                </a:solidFill>
              </a:rPr>
              <a:t>London Borough of Ealing      </a:t>
            </a:r>
            <a:r>
              <a:rPr lang="en-GB" sz="1400" b="0" i="0" u="none" strike="noStrike" kern="1200" cap="none" spc="0" baseline="0" dirty="0">
                <a:solidFill>
                  <a:schemeClr val="tx1"/>
                </a:solidFill>
                <a:uFillTx/>
                <a:latin typeface="+mn-lt"/>
                <a:ea typeface="Calibri Light" panose="020F0302020204030204" pitchFamily="34" charset="0"/>
                <a:cs typeface="Calibri Light" panose="020F0302020204030204" pitchFamily="34" charset="0"/>
              </a:rPr>
              <a:t>|     Candidate Pack    |    </a:t>
            </a:r>
            <a:r>
              <a:rPr lang="en-GB" sz="1400" b="0" i="0" u="none" strike="noStrike" kern="1200" cap="none" spc="0" baseline="0" dirty="0">
                <a:solidFill>
                  <a:schemeClr val="tx1"/>
                </a:solidFill>
                <a:effectLst/>
                <a:uFillTx/>
                <a:latin typeface="+mn-lt"/>
                <a:ea typeface="Calibri" panose="020F0502020204030204" pitchFamily="34" charset="0"/>
                <a:cs typeface="Calibri" panose="020F0502020204030204" pitchFamily="34" charset="0"/>
              </a:rPr>
              <a:t>Strategic Director Adults &amp; Public Health </a:t>
            </a:r>
            <a:endParaRPr lang="en-GB" sz="1400" b="0" i="0" u="none" strike="noStrike" baseline="0" dirty="0">
              <a:solidFill>
                <a:schemeClr val="tx1"/>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enna.com/job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www.penna.com/" TargetMode="External"/><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www.ealing.gov.uk/impactreport?dismissAnnouncementId=323" TargetMode="External"/><Relationship Id="rId7" Type="http://schemas.openxmlformats.org/officeDocument/2006/relationships/hyperlink" Target="https://ealing.moderngov.co.uk/ieListDocuments.aspx?CId=140&amp;MId=6819&amp;Ver=4" TargetMode="Externa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hyperlink" Target="https://ealing.moderngov.co.uk/documents/s25777/Appendix%201%20-%20Transformation%20and%20CQC%20Assurance.pdf" TargetMode="External"/><Relationship Id="rId5" Type="http://schemas.openxmlformats.org/officeDocument/2006/relationships/hyperlink" Target="https://www.ealing.gov.uk/downloads/file/21517/ealing_market_position_statement_2026" TargetMode="External"/><Relationship Id="rId4" Type="http://schemas.openxmlformats.org/officeDocument/2006/relationships/hyperlink" Target="https://www.ealing.gov.uk/download/downloads/id/20338/review_of_ealings_adult_social_care_-_january_2025.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8B8FC-05EC-146A-6655-4A39A707CA95}"/>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BC6B5970-1402-DDCB-3F3A-A69CD2E578EC}"/>
              </a:ext>
            </a:extLst>
          </p:cNvPr>
          <p:cNvGrpSpPr/>
          <p:nvPr/>
        </p:nvGrpSpPr>
        <p:grpSpPr>
          <a:xfrm>
            <a:off x="-2" y="-1"/>
            <a:ext cx="12809214" cy="9601191"/>
            <a:chOff x="-2" y="-1"/>
            <a:chExt cx="12809214" cy="9601191"/>
          </a:xfrm>
          <a:noFill/>
        </p:grpSpPr>
        <p:sp>
          <p:nvSpPr>
            <p:cNvPr id="17" name="Rectangle 16">
              <a:extLst>
                <a:ext uri="{FF2B5EF4-FFF2-40B4-BE49-F238E27FC236}">
                  <a16:creationId xmlns:a16="http://schemas.microsoft.com/office/drawing/2014/main" id="{20152356-E4E6-7DD8-CA0B-E1FAF38501BD}"/>
                </a:ext>
              </a:extLst>
            </p:cNvPr>
            <p:cNvSpPr/>
            <p:nvPr userDrawn="1"/>
          </p:nvSpPr>
          <p:spPr>
            <a:xfrm>
              <a:off x="-2" y="-1"/>
              <a:ext cx="5057756" cy="960119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FB7D32F5-A64E-F959-2DFF-13484A06FAD7}"/>
                </a:ext>
              </a:extLst>
            </p:cNvPr>
            <p:cNvSpPr/>
            <p:nvPr userDrawn="1"/>
          </p:nvSpPr>
          <p:spPr>
            <a:xfrm>
              <a:off x="5057755" y="0"/>
              <a:ext cx="7751457" cy="960119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Rectangle 26">
            <a:extLst>
              <a:ext uri="{FF2B5EF4-FFF2-40B4-BE49-F238E27FC236}">
                <a16:creationId xmlns:a16="http://schemas.microsoft.com/office/drawing/2014/main" id="{43C4A3B1-E652-8286-1AF5-E291FA60D170}"/>
              </a:ext>
            </a:extLst>
          </p:cNvPr>
          <p:cNvSpPr/>
          <p:nvPr/>
        </p:nvSpPr>
        <p:spPr>
          <a:xfrm>
            <a:off x="5057755" y="0"/>
            <a:ext cx="7751457" cy="9601200"/>
          </a:xfrm>
          <a:prstGeom prst="rect">
            <a:avLst/>
          </a:prstGeom>
          <a:solidFill>
            <a:srgbClr val="00854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11FEBC3-1354-6542-3CA4-F7DCD7B78B29}"/>
              </a:ext>
            </a:extLst>
          </p:cNvPr>
          <p:cNvSpPr txBox="1"/>
          <p:nvPr/>
        </p:nvSpPr>
        <p:spPr>
          <a:xfrm>
            <a:off x="5274784" y="2963402"/>
            <a:ext cx="6400800" cy="3577903"/>
          </a:xfrm>
          <a:prstGeom prst="rect">
            <a:avLst/>
          </a:prstGeom>
          <a:solidFill>
            <a:srgbClr val="008542"/>
          </a:solidFill>
        </p:spPr>
        <p:txBody>
          <a:bodyPr wrap="square" lIns="91440" tIns="45720" rIns="91440" bIns="45720" anchor="t">
            <a:spAutoFit/>
          </a:bodyPr>
          <a:lstStyle/>
          <a:p>
            <a:r>
              <a:rPr lang="en-GB" sz="2800" dirty="0">
                <a:solidFill>
                  <a:schemeClr val="bg1"/>
                </a:solidFill>
                <a:latin typeface="Source code"/>
                <a:cs typeface="Arial" panose="020B0604020202020204" pitchFamily="34" charset="0"/>
              </a:rPr>
              <a:t>Recruitment</a:t>
            </a:r>
          </a:p>
          <a:p>
            <a:endParaRPr lang="en-GB" sz="2800" dirty="0">
              <a:solidFill>
                <a:schemeClr val="bg1"/>
              </a:solidFill>
              <a:latin typeface="Source code"/>
              <a:cs typeface="Arial" panose="020B0604020202020204" pitchFamily="34" charset="0"/>
            </a:endParaRPr>
          </a:p>
          <a:p>
            <a:pPr>
              <a:lnSpc>
                <a:spcPts val="5700"/>
              </a:lnSpc>
            </a:pPr>
            <a:r>
              <a:rPr lang="en-GB" sz="4400" b="1" dirty="0">
                <a:solidFill>
                  <a:schemeClr val="bg1"/>
                </a:solidFill>
                <a:latin typeface="Source code"/>
                <a:ea typeface="Calibri"/>
                <a:cs typeface="Arial"/>
              </a:rPr>
              <a:t>Strategic Director Adults &amp; Public Health </a:t>
            </a:r>
          </a:p>
          <a:p>
            <a:pPr>
              <a:lnSpc>
                <a:spcPts val="5700"/>
              </a:lnSpc>
            </a:pPr>
            <a:endParaRPr lang="en-US" sz="4400" b="1" dirty="0">
              <a:solidFill>
                <a:schemeClr val="bg1"/>
              </a:solidFill>
              <a:latin typeface="Source code"/>
              <a:ea typeface="Calibri"/>
              <a:cs typeface="Arial"/>
            </a:endParaRPr>
          </a:p>
          <a:p>
            <a:r>
              <a:rPr lang="en-GB" sz="2800" dirty="0">
                <a:solidFill>
                  <a:schemeClr val="bg1"/>
                </a:solidFill>
                <a:latin typeface="Source code"/>
                <a:cs typeface="Arial" panose="020B0604020202020204" pitchFamily="34" charset="0"/>
              </a:rPr>
              <a:t>Candidate Pack    I     June 2026 </a:t>
            </a:r>
          </a:p>
        </p:txBody>
      </p:sp>
      <p:cxnSp>
        <p:nvCxnSpPr>
          <p:cNvPr id="15" name="Straight Connector 14">
            <a:extLst>
              <a:ext uri="{FF2B5EF4-FFF2-40B4-BE49-F238E27FC236}">
                <a16:creationId xmlns:a16="http://schemas.microsoft.com/office/drawing/2014/main" id="{589E4D2C-59AF-26B4-A3E8-3D3A6EA3BAD8}"/>
              </a:ext>
            </a:extLst>
          </p:cNvPr>
          <p:cNvCxnSpPr/>
          <p:nvPr/>
        </p:nvCxnSpPr>
        <p:spPr>
          <a:xfrm>
            <a:off x="5057754" y="-1"/>
            <a:ext cx="0" cy="9601191"/>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F37484C4-4E10-FCEE-03C7-8970DA36C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08" y="3835400"/>
            <a:ext cx="3684082" cy="1275590"/>
          </a:xfrm>
          <a:prstGeom prst="rect">
            <a:avLst/>
          </a:prstGeom>
        </p:spPr>
      </p:pic>
      <p:pic>
        <p:nvPicPr>
          <p:cNvPr id="2" name="Picture 1" descr="A logo with a pear on a black background&#10;&#10;AI-generated content may be incorrect.">
            <a:extLst>
              <a:ext uri="{FF2B5EF4-FFF2-40B4-BE49-F238E27FC236}">
                <a16:creationId xmlns:a16="http://schemas.microsoft.com/office/drawing/2014/main" id="{D9DC45AE-0454-0BD5-8FAC-37435AE1C1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754" y="6541305"/>
            <a:ext cx="1954822" cy="1303215"/>
          </a:xfrm>
          <a:prstGeom prst="rect">
            <a:avLst/>
          </a:prstGeom>
        </p:spPr>
      </p:pic>
      <p:sp>
        <p:nvSpPr>
          <p:cNvPr id="3" name="TextBox 2">
            <a:extLst>
              <a:ext uri="{FF2B5EF4-FFF2-40B4-BE49-F238E27FC236}">
                <a16:creationId xmlns:a16="http://schemas.microsoft.com/office/drawing/2014/main" id="{7518414B-8313-95BC-8B84-54307D8A426D}"/>
              </a:ext>
            </a:extLst>
          </p:cNvPr>
          <p:cNvSpPr txBox="1"/>
          <p:nvPr/>
        </p:nvSpPr>
        <p:spPr>
          <a:xfrm>
            <a:off x="393700" y="406400"/>
            <a:ext cx="4664051" cy="40640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642590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7ECC9-FD02-E758-D6A7-F6F6AEADD00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3F06F90-1201-4168-7E54-B9D16C0C6017}"/>
              </a:ext>
            </a:extLst>
          </p:cNvPr>
          <p:cNvSpPr txBox="1"/>
          <p:nvPr/>
        </p:nvSpPr>
        <p:spPr>
          <a:xfrm>
            <a:off x="527694" y="969477"/>
            <a:ext cx="4403513" cy="1077218"/>
          </a:xfrm>
          <a:prstGeom prst="rect">
            <a:avLst/>
          </a:prstGeom>
          <a:noFill/>
        </p:spPr>
        <p:txBody>
          <a:bodyPr wrap="none" rtlCol="0">
            <a:spAutoFit/>
          </a:bodyPr>
          <a:lstStyle/>
          <a:p>
            <a:r>
              <a:rPr lang="en-GB" sz="3200" b="1" dirty="0">
                <a:solidFill>
                  <a:srgbClr val="008542"/>
                </a:solidFill>
                <a:latin typeface="Aptos" panose="020B0004020202020204" pitchFamily="34" charset="0"/>
                <a:cs typeface="Arial" panose="020B0604020202020204" pitchFamily="34" charset="0"/>
              </a:rPr>
              <a:t>Values and Behaviours</a:t>
            </a:r>
          </a:p>
          <a:p>
            <a:endParaRPr lang="en-GB" sz="3200" b="1" dirty="0">
              <a:solidFill>
                <a:srgbClr val="6CC4E1"/>
              </a:solidFill>
              <a:latin typeface="Aptos" panose="020B00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7CF6BAAC-8516-CDB3-360D-72DF668FF64D}"/>
              </a:ext>
            </a:extLst>
          </p:cNvPr>
          <p:cNvGraphicFramePr>
            <a:graphicFrameLocks noGrp="1"/>
          </p:cNvGraphicFramePr>
          <p:nvPr>
            <p:extLst>
              <p:ext uri="{D42A27DB-BD31-4B8C-83A1-F6EECF244321}">
                <p14:modId xmlns:p14="http://schemas.microsoft.com/office/powerpoint/2010/main" val="786333734"/>
              </p:ext>
            </p:extLst>
          </p:nvPr>
        </p:nvGraphicFramePr>
        <p:xfrm>
          <a:off x="701453" y="2046695"/>
          <a:ext cx="11398693" cy="6585028"/>
        </p:xfrm>
        <a:graphic>
          <a:graphicData uri="http://schemas.openxmlformats.org/drawingml/2006/table">
            <a:tbl>
              <a:tblPr firstRow="1" bandRow="1">
                <a:tableStyleId>{5C22544A-7EE6-4342-B048-85BDC9FD1C3A}</a:tableStyleId>
              </a:tblPr>
              <a:tblGrid>
                <a:gridCol w="2290641">
                  <a:extLst>
                    <a:ext uri="{9D8B030D-6E8A-4147-A177-3AD203B41FA5}">
                      <a16:colId xmlns:a16="http://schemas.microsoft.com/office/drawing/2014/main" val="1988073376"/>
                    </a:ext>
                  </a:extLst>
                </a:gridCol>
                <a:gridCol w="2277013">
                  <a:extLst>
                    <a:ext uri="{9D8B030D-6E8A-4147-A177-3AD203B41FA5}">
                      <a16:colId xmlns:a16="http://schemas.microsoft.com/office/drawing/2014/main" val="2983689531"/>
                    </a:ext>
                  </a:extLst>
                </a:gridCol>
                <a:gridCol w="2277013">
                  <a:extLst>
                    <a:ext uri="{9D8B030D-6E8A-4147-A177-3AD203B41FA5}">
                      <a16:colId xmlns:a16="http://schemas.microsoft.com/office/drawing/2014/main" val="3327058966"/>
                    </a:ext>
                  </a:extLst>
                </a:gridCol>
                <a:gridCol w="2277013">
                  <a:extLst>
                    <a:ext uri="{9D8B030D-6E8A-4147-A177-3AD203B41FA5}">
                      <a16:colId xmlns:a16="http://schemas.microsoft.com/office/drawing/2014/main" val="3562869054"/>
                    </a:ext>
                  </a:extLst>
                </a:gridCol>
                <a:gridCol w="2277013">
                  <a:extLst>
                    <a:ext uri="{9D8B030D-6E8A-4147-A177-3AD203B41FA5}">
                      <a16:colId xmlns:a16="http://schemas.microsoft.com/office/drawing/2014/main" val="10210848"/>
                    </a:ext>
                  </a:extLst>
                </a:gridCol>
              </a:tblGrid>
              <a:tr h="919967">
                <a:tc>
                  <a:txBody>
                    <a:bodyPr/>
                    <a:lstStyle/>
                    <a:p>
                      <a:pPr algn="ctr"/>
                      <a:r>
                        <a:rPr lang="en-GB" sz="1600" dirty="0"/>
                        <a:t>Improved life for residents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542"/>
                    </a:solidFill>
                  </a:tcPr>
                </a:tc>
                <a:tc>
                  <a:txBody>
                    <a:bodyPr/>
                    <a:lstStyle/>
                    <a:p>
                      <a:pPr marL="71120" algn="ctr">
                        <a:buNone/>
                      </a:pPr>
                      <a:r>
                        <a:rPr lang="en-US" sz="1600" b="1" spc="-10" dirty="0">
                          <a:effectLst/>
                          <a:latin typeface="+mn-lt"/>
                          <a:ea typeface="Arial" panose="020B0604020202020204" pitchFamily="34" charset="0"/>
                          <a:cs typeface="Times New Roman" panose="02020603050405020304" pitchFamily="18" charset="0"/>
                        </a:rPr>
                        <a:t>Trustworthy</a:t>
                      </a:r>
                      <a:endParaRPr lang="en-GB" sz="16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542"/>
                    </a:solidFill>
                  </a:tcPr>
                </a:tc>
                <a:tc>
                  <a:txBody>
                    <a:bodyPr/>
                    <a:lstStyle/>
                    <a:p>
                      <a:pPr marL="71120" algn="ctr">
                        <a:buNone/>
                      </a:pPr>
                      <a:r>
                        <a:rPr lang="en-US" sz="1600" b="1" spc="-10" dirty="0">
                          <a:effectLst/>
                          <a:latin typeface="+mn-lt"/>
                          <a:ea typeface="Arial" panose="020B0604020202020204" pitchFamily="34" charset="0"/>
                          <a:cs typeface="Times New Roman" panose="02020603050405020304" pitchFamily="18" charset="0"/>
                        </a:rPr>
                        <a:t>Collaborative</a:t>
                      </a:r>
                      <a:endParaRPr lang="en-GB" sz="16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542"/>
                    </a:solidFill>
                  </a:tcPr>
                </a:tc>
                <a:tc>
                  <a:txBody>
                    <a:bodyPr/>
                    <a:lstStyle/>
                    <a:p>
                      <a:pPr marL="71120" algn="ctr">
                        <a:buNone/>
                      </a:pPr>
                      <a:r>
                        <a:rPr lang="en-US" sz="1600" b="1" spc="-10" dirty="0">
                          <a:effectLst/>
                          <a:latin typeface="+mn-lt"/>
                          <a:ea typeface="Arial" panose="020B0604020202020204" pitchFamily="34" charset="0"/>
                          <a:cs typeface="Times New Roman" panose="02020603050405020304" pitchFamily="18" charset="0"/>
                        </a:rPr>
                        <a:t>Innovative</a:t>
                      </a:r>
                      <a:endParaRPr lang="en-GB" sz="16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542"/>
                    </a:solidFill>
                  </a:tcPr>
                </a:tc>
                <a:tc>
                  <a:txBody>
                    <a:bodyPr/>
                    <a:lstStyle/>
                    <a:p>
                      <a:pPr marL="71120" algn="ctr">
                        <a:buNone/>
                      </a:pPr>
                      <a:r>
                        <a:rPr lang="en-US" sz="1600" b="1" spc="-10" dirty="0">
                          <a:effectLst/>
                          <a:latin typeface="+mn-lt"/>
                          <a:ea typeface="Arial" panose="020B0604020202020204" pitchFamily="34" charset="0"/>
                          <a:cs typeface="Times New Roman" panose="02020603050405020304" pitchFamily="18" charset="0"/>
                        </a:rPr>
                        <a:t>Accountable</a:t>
                      </a:r>
                      <a:endParaRPr lang="en-GB" sz="16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542"/>
                    </a:solidFill>
                  </a:tcPr>
                </a:tc>
                <a:extLst>
                  <a:ext uri="{0D108BD9-81ED-4DB2-BD59-A6C34878D82A}">
                    <a16:rowId xmlns:a16="http://schemas.microsoft.com/office/drawing/2014/main" val="2828908314"/>
                  </a:ext>
                </a:extLst>
              </a:tr>
              <a:tr h="1500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Is passionate about making Ealing a better place</a:t>
                      </a:r>
                      <a:endParaRPr lang="en-GB" sz="1400" kern="1200" dirty="0">
                        <a:solidFill>
                          <a:srgbClr val="000000"/>
                        </a:solidFill>
                        <a:effectLst/>
                        <a:latin typeface="+mn-lt"/>
                        <a:ea typeface="+mn-ea"/>
                        <a:cs typeface="+mn-cs"/>
                      </a:endParaRPr>
                    </a:p>
                    <a:p>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Does what they say they will do on time</a:t>
                      </a:r>
                      <a:endParaRPr lang="en-GB" sz="1400" kern="1200" dirty="0">
                        <a:solidFill>
                          <a:srgbClr val="000000"/>
                        </a:solidFill>
                        <a:effectLst/>
                        <a:latin typeface="+mn-lt"/>
                        <a:ea typeface="+mn-ea"/>
                        <a:cs typeface="+mn-cs"/>
                      </a:endParaRPr>
                    </a:p>
                    <a:p>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Ambitious and confident in leading partnerships</a:t>
                      </a:r>
                      <a:endParaRPr lang="en-GB" sz="1400" kern="1200" dirty="0">
                        <a:solidFill>
                          <a:srgbClr val="000000"/>
                        </a:solidFill>
                        <a:effectLst/>
                        <a:latin typeface="+mn-lt"/>
                        <a:ea typeface="+mn-ea"/>
                        <a:cs typeface="+mn-cs"/>
                      </a:endParaRPr>
                    </a:p>
                    <a:p>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Tries out ways to do things better, faster and for less cost</a:t>
                      </a:r>
                      <a:endParaRPr lang="en-GB" sz="1400" kern="1200" dirty="0">
                        <a:solidFill>
                          <a:srgbClr val="000000"/>
                        </a:solidFill>
                        <a:effectLst/>
                        <a:latin typeface="+mn-lt"/>
                        <a:ea typeface="+mn-ea"/>
                        <a:cs typeface="+mn-cs"/>
                      </a:endParaRPr>
                    </a:p>
                    <a:p>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Encourages all stakeholders to participate in decision making</a:t>
                      </a:r>
                      <a:endParaRPr lang="en-GB" sz="1400" kern="1200" dirty="0">
                        <a:solidFill>
                          <a:srgbClr val="000000"/>
                        </a:solidFill>
                        <a:effectLst/>
                        <a:latin typeface="+mn-lt"/>
                        <a:ea typeface="+mn-ea"/>
                        <a:cs typeface="+mn-cs"/>
                      </a:endParaRPr>
                    </a:p>
                    <a:p>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61829155"/>
                  </a:ext>
                </a:extLst>
              </a:tr>
              <a:tr h="1500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Can see and appreciate things from a resident point of view</a:t>
                      </a:r>
                      <a:endParaRPr lang="en-GB" sz="1400" kern="1200" dirty="0">
                        <a:solidFill>
                          <a:srgbClr val="000000"/>
                        </a:solidFill>
                        <a:effectLst/>
                        <a:latin typeface="+mn-lt"/>
                        <a:ea typeface="+mn-ea"/>
                        <a:cs typeface="+mn-cs"/>
                      </a:endParaRPr>
                    </a:p>
                    <a:p>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Is open and honest</a:t>
                      </a:r>
                      <a:endParaRPr lang="en-GB" sz="1400" kern="1200" dirty="0">
                        <a:solidFill>
                          <a:srgbClr val="000000"/>
                        </a:solidFill>
                        <a:effectLst/>
                        <a:latin typeface="+mn-lt"/>
                        <a:ea typeface="+mn-ea"/>
                        <a:cs typeface="+mn-cs"/>
                      </a:endParaRPr>
                    </a:p>
                    <a:p>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Offers to share knowledge and ideas</a:t>
                      </a:r>
                      <a:endParaRPr lang="en-GB" sz="1400" kern="1200" dirty="0">
                        <a:solidFill>
                          <a:srgbClr val="000000"/>
                        </a:solidFill>
                        <a:effectLst/>
                        <a:latin typeface="+mn-lt"/>
                        <a:ea typeface="+mn-ea"/>
                        <a:cs typeface="+mn-cs"/>
                      </a:endParaRPr>
                    </a:p>
                    <a:p>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Brings in ideas from outside to improve performance</a:t>
                      </a:r>
                      <a:endParaRPr lang="en-GB" sz="1400" kern="1200" dirty="0">
                        <a:solidFill>
                          <a:srgbClr val="000000"/>
                        </a:solidFill>
                        <a:effectLst/>
                        <a:latin typeface="+mn-lt"/>
                        <a:ea typeface="+mn-ea"/>
                        <a:cs typeface="+mn-cs"/>
                      </a:endParaRPr>
                    </a:p>
                    <a:p>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Makes things happen</a:t>
                      </a:r>
                      <a:endParaRPr lang="en-GB" sz="1400" kern="1200" dirty="0">
                        <a:solidFill>
                          <a:srgbClr val="000000"/>
                        </a:solidFill>
                        <a:effectLst/>
                        <a:latin typeface="+mn-lt"/>
                        <a:ea typeface="+mn-ea"/>
                        <a:cs typeface="+mn-cs"/>
                      </a:endParaRPr>
                    </a:p>
                    <a:p>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29736378"/>
                  </a:ext>
                </a:extLst>
              </a:tr>
              <a:tr h="1500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Understands what people want and need</a:t>
                      </a:r>
                      <a:endParaRPr lang="en-GB" sz="1400" kern="1200" dirty="0">
                        <a:solidFill>
                          <a:srgbClr val="000000"/>
                        </a:solidFill>
                        <a:effectLst/>
                        <a:latin typeface="+mn-lt"/>
                        <a:ea typeface="+mn-ea"/>
                        <a:cs typeface="+mn-cs"/>
                      </a:endParaRPr>
                    </a:p>
                    <a:p>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kern="1200" dirty="0">
                          <a:solidFill>
                            <a:srgbClr val="000000"/>
                          </a:solidFill>
                          <a:effectLst/>
                          <a:latin typeface="+mn-lt"/>
                          <a:ea typeface="+mn-ea"/>
                          <a:cs typeface="+mn-cs"/>
                        </a:rPr>
                        <a:t>Treats all people fairly</a:t>
                      </a:r>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Challenges constructively and respectfully listens to feedback</a:t>
                      </a:r>
                      <a:endParaRPr lang="en-GB" sz="1400" kern="1200" dirty="0">
                        <a:solidFill>
                          <a:srgbClr val="000000"/>
                        </a:solidFill>
                        <a:effectLst/>
                        <a:latin typeface="+mn-lt"/>
                        <a:ea typeface="+mn-ea"/>
                        <a:cs typeface="+mn-cs"/>
                      </a:endParaRPr>
                    </a:p>
                    <a:p>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Takes calculated risks to improve outcomes</a:t>
                      </a:r>
                      <a:endParaRPr lang="en-GB" sz="1400" kern="1200" dirty="0">
                        <a:solidFill>
                          <a:srgbClr val="000000"/>
                        </a:solidFill>
                        <a:effectLst/>
                        <a:latin typeface="+mn-lt"/>
                        <a:ea typeface="+mn-ea"/>
                        <a:cs typeface="+mn-cs"/>
                      </a:endParaRPr>
                    </a:p>
                    <a:p>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Acts on feedback to improve performance</a:t>
                      </a:r>
                      <a:endParaRPr lang="en-GB" sz="1400" kern="1200" dirty="0">
                        <a:solidFill>
                          <a:srgbClr val="000000"/>
                        </a:solidFill>
                        <a:effectLst/>
                        <a:latin typeface="+mn-lt"/>
                        <a:ea typeface="+mn-ea"/>
                        <a:cs typeface="+mn-cs"/>
                      </a:endParaRPr>
                    </a:p>
                    <a:p>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85280769"/>
                  </a:ext>
                </a:extLst>
              </a:tr>
              <a:tr h="1162064">
                <a:tc>
                  <a:txBody>
                    <a:bodyPr/>
                    <a:lstStyle/>
                    <a:p>
                      <a:r>
                        <a:rPr lang="en-US" sz="1400" kern="1200" dirty="0">
                          <a:solidFill>
                            <a:srgbClr val="000000"/>
                          </a:solidFill>
                          <a:effectLst/>
                          <a:latin typeface="+mn-lt"/>
                          <a:ea typeface="+mn-ea"/>
                          <a:cs typeface="+mn-cs"/>
                        </a:rPr>
                        <a:t>Encourages change to tackle underlying causes or issues</a:t>
                      </a:r>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kern="1200" dirty="0">
                          <a:solidFill>
                            <a:srgbClr val="000000"/>
                          </a:solidFill>
                          <a:effectLst/>
                          <a:latin typeface="+mn-lt"/>
                          <a:ea typeface="+mn-ea"/>
                          <a:cs typeface="+mn-cs"/>
                        </a:rPr>
                        <a:t>Overcomes barriers to develop our outcomes for residents</a:t>
                      </a:r>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kern="1200" dirty="0">
                          <a:solidFill>
                            <a:srgbClr val="000000"/>
                          </a:solidFill>
                          <a:effectLst/>
                          <a:latin typeface="+mn-lt"/>
                          <a:ea typeface="+mn-ea"/>
                          <a:cs typeface="+mn-cs"/>
                        </a:rPr>
                        <a:t>Learns from mistakes and failures</a:t>
                      </a:r>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kern="1200" dirty="0">
                          <a:solidFill>
                            <a:srgbClr val="000000"/>
                          </a:solidFill>
                          <a:effectLst/>
                          <a:latin typeface="+mn-lt"/>
                          <a:ea typeface="+mn-ea"/>
                          <a:cs typeface="+mn-cs"/>
                        </a:rPr>
                        <a:t>Works to high standards</a:t>
                      </a:r>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38175773"/>
                  </a:ext>
                </a:extLst>
              </a:tr>
            </a:tbl>
          </a:graphicData>
        </a:graphic>
      </p:graphicFrame>
    </p:spTree>
    <p:extLst>
      <p:ext uri="{BB962C8B-B14F-4D97-AF65-F5344CB8AC3E}">
        <p14:creationId xmlns:p14="http://schemas.microsoft.com/office/powerpoint/2010/main" val="46728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37C04-BA3B-C6C5-10B1-809AFCF350FB}"/>
              </a:ext>
            </a:extLst>
          </p:cNvPr>
          <p:cNvPicPr>
            <a:picLocks noChangeAspect="1"/>
          </p:cNvPicPr>
          <p:nvPr/>
        </p:nvPicPr>
        <p:blipFill>
          <a:blip r:embed="rId2"/>
          <a:stretch>
            <a:fillRect/>
          </a:stretch>
        </p:blipFill>
        <p:spPr>
          <a:xfrm>
            <a:off x="325366" y="969963"/>
            <a:ext cx="12150868" cy="8535987"/>
          </a:xfrm>
          <a:prstGeom prst="rect">
            <a:avLst/>
          </a:prstGeom>
          <a:noFill/>
          <a:ln>
            <a:noFill/>
          </a:ln>
        </p:spPr>
      </p:pic>
    </p:spTree>
    <p:extLst>
      <p:ext uri="{BB962C8B-B14F-4D97-AF65-F5344CB8AC3E}">
        <p14:creationId xmlns:p14="http://schemas.microsoft.com/office/powerpoint/2010/main" val="99926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D24E7164-EF55-DE16-1A00-3CFAA7E50E53}"/>
              </a:ext>
            </a:extLst>
          </p:cNvPr>
          <p:cNvSpPr txBox="1"/>
          <p:nvPr/>
        </p:nvSpPr>
        <p:spPr>
          <a:xfrm>
            <a:off x="628597" y="1381440"/>
            <a:ext cx="11544406" cy="4984570"/>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15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GB" sz="1400" b="0" i="0" u="none" strike="noStrike" kern="1200" cap="none" spc="0" baseline="0" dirty="0">
                <a:uFillTx/>
                <a:ea typeface="Aptos" pitchFamily="34"/>
                <a:cs typeface="Arial" pitchFamily="34"/>
              </a:rPr>
              <a:t>Please apply by submitting a CV and Cover Letter (no more than two sides of A4 in length per document aligned to the person specification). Please also include your contact details. </a:t>
            </a:r>
            <a:endParaRPr lang="en-GB" sz="1400" b="0" i="0" u="none" strike="noStrike" kern="1200" cap="none" spc="0" baseline="0" dirty="0">
              <a:uFillTx/>
              <a:ea typeface="Aptos" pitchFamily="34"/>
              <a:cs typeface="Times New Roman" pitchFamily="18"/>
            </a:endParaRPr>
          </a:p>
          <a:p>
            <a:pPr marL="285750" marR="0" lvl="0" indent="-285750" algn="l" defTabSz="457200" rtl="0" fontAlgn="auto" hangingPunct="1">
              <a:lnSpc>
                <a:spcPct val="115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GB" sz="1400" b="0" i="0" u="none" strike="noStrike" kern="1200" cap="none" spc="0" baseline="0" dirty="0">
                <a:uFillTx/>
                <a:ea typeface="Aptos" pitchFamily="34"/>
                <a:cs typeface="Arial" pitchFamily="34"/>
              </a:rPr>
              <a:t>Please ensure your full employment history is outlined in your CV; where there are essential criteria, competencies and/or qualifications please make clear how you meet these. We may wish to verify this information during the recruitment process. </a:t>
            </a:r>
            <a:endParaRPr lang="en-GB" sz="1400" b="0" i="0" u="none" strike="noStrike" kern="1200" cap="none" spc="0" baseline="0" dirty="0">
              <a:uFillTx/>
              <a:ea typeface="Aptos" pitchFamily="34"/>
              <a:cs typeface="Times New Roman" pitchFamily="18"/>
            </a:endParaRPr>
          </a:p>
          <a:p>
            <a:pPr marL="285750" marR="0" lvl="0" indent="-285750" algn="l" defTabSz="457200" rtl="0" fontAlgn="auto" hangingPunct="1">
              <a:lnSpc>
                <a:spcPct val="115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GB" sz="1400" b="0" i="0" u="none" strike="noStrike" kern="1200" cap="none" spc="0" baseline="0" dirty="0">
                <a:uFillTx/>
                <a:ea typeface="Aptos" pitchFamily="34"/>
                <a:cs typeface="Arial" pitchFamily="34"/>
              </a:rPr>
              <a:t>Please provide the details of two referees. Note that we will only approach referees for candidates proceeding to final selection and only with your permission. Please clearly indicate whether we can approach each referee before the selection date. </a:t>
            </a:r>
            <a:endParaRPr lang="en-GB" sz="1400" b="0" i="0" u="none" strike="noStrike" kern="1200" cap="none" spc="0" baseline="0" dirty="0">
              <a:uFillTx/>
              <a:ea typeface="Aptos" pitchFamily="34"/>
              <a:cs typeface="Times New Roman" pitchFamily="18"/>
            </a:endParaRPr>
          </a:p>
          <a:p>
            <a:pPr marL="285750" marR="0" lvl="0" indent="-285750" algn="l" defTabSz="457200" rtl="0" fontAlgn="auto" hangingPunct="1">
              <a:lnSpc>
                <a:spcPct val="115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GB" sz="1400" b="0" i="0" u="none" strike="noStrike" kern="1200" cap="none" spc="0" baseline="0" dirty="0">
                <a:uFillTx/>
                <a:ea typeface="Aptos" pitchFamily="34"/>
                <a:cs typeface="Arial" pitchFamily="34"/>
              </a:rPr>
              <a:t>Please share with us in your Supporting Statement the values and behaviours that you bring to your leadership, and how you will transfer your skills and experience into this role. </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dirty="0">
                <a:ea typeface="Aptos" pitchFamily="34"/>
                <a:cs typeface="Arial" pitchFamily="34"/>
              </a:rPr>
              <a:t>Please complete the Equal Opportunities Monitoring Form when you upload your details via the Penna website. </a:t>
            </a:r>
            <a:endParaRPr lang="en-GB" sz="1400" dirty="0">
              <a:ea typeface="Aptos" pitchFamily="34"/>
              <a:cs typeface="Times New Roman" pitchFamily="18"/>
            </a:endParaRP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dirty="0">
                <a:ea typeface="Aptos" pitchFamily="34"/>
                <a:cs typeface="Arial" pitchFamily="34"/>
              </a:rPr>
              <a:t>Please upload your application by the closing date – no applications will be accepted once the role has closed. </a:t>
            </a:r>
            <a:endParaRPr lang="en-GB" sz="1400" dirty="0">
              <a:ea typeface="Aptos" pitchFamily="34"/>
              <a:cs typeface="Times New Roman" pitchFamily="18"/>
            </a:endParaRPr>
          </a:p>
          <a:p>
            <a:pPr lvl="0" defTabSz="457200">
              <a:lnSpc>
                <a:spcPct val="115000"/>
              </a:lnSpc>
              <a:spcAft>
                <a:spcPts val="600"/>
              </a:spcAft>
              <a:defRPr sz="1800" b="0" i="0" u="none" strike="noStrike" kern="0" cap="none" spc="0" baseline="0">
                <a:solidFill>
                  <a:srgbClr val="000000"/>
                </a:solidFill>
                <a:uFillTx/>
              </a:defRPr>
            </a:pPr>
            <a:r>
              <a:rPr lang="en-GB" sz="1400" dirty="0">
                <a:ea typeface="Aptos" pitchFamily="34"/>
                <a:cs typeface="Arial" pitchFamily="34"/>
              </a:rPr>
              <a:t>Following long-listing, you will be contacted directly by a Penna consultant to update you on the status of your application. </a:t>
            </a:r>
            <a:endParaRPr lang="en-GB" sz="1400" dirty="0">
              <a:ea typeface="Aptos" pitchFamily="34"/>
              <a:cs typeface="Times New Roman" pitchFamily="18"/>
            </a:endParaRPr>
          </a:p>
          <a:p>
            <a:pPr lvl="0" defTabSz="457200">
              <a:lnSpc>
                <a:spcPct val="115000"/>
              </a:lnSpc>
              <a:spcAft>
                <a:spcPts val="600"/>
              </a:spcAft>
              <a:defRPr sz="1800" b="0" i="0" u="none" strike="noStrike" kern="0" cap="none" spc="0" baseline="0">
                <a:solidFill>
                  <a:srgbClr val="000000"/>
                </a:solidFill>
                <a:uFillTx/>
              </a:defRPr>
            </a:pPr>
            <a:r>
              <a:rPr lang="en-GB" sz="1400" dirty="0">
                <a:ea typeface="Aptos" pitchFamily="34"/>
                <a:cs typeface="Arial" pitchFamily="34"/>
              </a:rPr>
              <a:t>Asking for adjustments: We’re committed to making our recruitment practices barrier-free and as accessible as possible for everyone. This includes making adjustments or changes for disabled people, neurodiverse people or people with long-term health conditions. If you would like us to consider doing anything differently during the application, interview, or assessment process, including providing information in an alternative format, please contact Penna.</a:t>
            </a:r>
          </a:p>
          <a:p>
            <a:pPr defTabSz="457200">
              <a:lnSpc>
                <a:spcPct val="115000"/>
              </a:lnSpc>
              <a:spcAft>
                <a:spcPts val="600"/>
              </a:spcAft>
              <a:defRPr sz="1800" b="0" i="0" u="none" strike="noStrike" kern="0" cap="none" spc="0" baseline="0">
                <a:solidFill>
                  <a:srgbClr val="000000"/>
                </a:solidFill>
                <a:uFillTx/>
              </a:defRPr>
            </a:pPr>
            <a:r>
              <a:rPr lang="en-GB" sz="1400" b="1" dirty="0">
                <a:ea typeface="Aptos" pitchFamily="34"/>
                <a:cs typeface="Arial" pitchFamily="34"/>
              </a:rPr>
              <a:t>To apply for this role, please visit the following link to upload your CV and Cover Letter: </a:t>
            </a:r>
            <a:r>
              <a:rPr lang="en-GB" sz="1400" b="1" u="sng" dirty="0">
                <a:ea typeface="Aptos" pitchFamily="34"/>
                <a:cs typeface="Arial" pitchFamily="34"/>
                <a:hlinkClick r:id="rId3"/>
              </a:rPr>
              <a:t>https://penna.com/jobs</a:t>
            </a:r>
            <a:endParaRPr lang="en-GB" sz="1400" b="1" dirty="0">
              <a:ea typeface="Aptos" pitchFamily="34"/>
              <a:cs typeface="Times New Roman" pitchFamily="18"/>
            </a:endParaRPr>
          </a:p>
          <a:p>
            <a:pPr marL="0" marR="0" lvl="0" indent="0" algn="l" defTabSz="457200" rtl="0" fontAlgn="auto" hangingPunct="1">
              <a:lnSpc>
                <a:spcPct val="115000"/>
              </a:lnSpc>
              <a:spcBef>
                <a:spcPts val="0"/>
              </a:spcBef>
              <a:spcAft>
                <a:spcPts val="600"/>
              </a:spcAft>
              <a:buNone/>
              <a:tabLst/>
              <a:defRPr sz="1800" b="0" i="0" u="none" strike="noStrike" kern="0" cap="none" spc="0" baseline="0">
                <a:solidFill>
                  <a:srgbClr val="000000"/>
                </a:solidFill>
                <a:uFillTx/>
              </a:defRPr>
            </a:pPr>
            <a:endParaRPr lang="en-GB" sz="1400" b="0" i="0" u="none" strike="noStrike" kern="1200" cap="none" spc="0" baseline="0" dirty="0">
              <a:uFillTx/>
              <a:ea typeface="Aptos" pitchFamily="34"/>
              <a:cs typeface="Times New Roman" pitchFamily="18"/>
            </a:endParaRPr>
          </a:p>
        </p:txBody>
      </p:sp>
      <p:sp>
        <p:nvSpPr>
          <p:cNvPr id="13" name="TextBox 12">
            <a:extLst>
              <a:ext uri="{FF2B5EF4-FFF2-40B4-BE49-F238E27FC236}">
                <a16:creationId xmlns:a16="http://schemas.microsoft.com/office/drawing/2014/main" id="{4A9A7AAA-5D95-0686-CFD6-F03788AF0241}"/>
              </a:ext>
            </a:extLst>
          </p:cNvPr>
          <p:cNvSpPr txBox="1"/>
          <p:nvPr/>
        </p:nvSpPr>
        <p:spPr>
          <a:xfrm>
            <a:off x="472441" y="756473"/>
            <a:ext cx="2634439" cy="584775"/>
          </a:xfrm>
          <a:prstGeom prst="rect">
            <a:avLst/>
          </a:prstGeom>
          <a:noFill/>
        </p:spPr>
        <p:txBody>
          <a:bodyPr wrap="none" rtlCol="0">
            <a:spAutoFit/>
          </a:bodyPr>
          <a:lstStyle/>
          <a:p>
            <a:r>
              <a:rPr lang="en-GB" sz="3200" b="1" dirty="0">
                <a:solidFill>
                  <a:srgbClr val="008542"/>
                </a:solidFill>
                <a:latin typeface="Aptos" panose="020B0004020202020204" pitchFamily="34" charset="0"/>
                <a:cs typeface="Arial" panose="020B0604020202020204" pitchFamily="34" charset="0"/>
              </a:rPr>
              <a:t>How to Apply</a:t>
            </a:r>
          </a:p>
        </p:txBody>
      </p:sp>
      <p:graphicFrame>
        <p:nvGraphicFramePr>
          <p:cNvPr id="14" name="Table 13">
            <a:extLst>
              <a:ext uri="{FF2B5EF4-FFF2-40B4-BE49-F238E27FC236}">
                <a16:creationId xmlns:a16="http://schemas.microsoft.com/office/drawing/2014/main" id="{2B527D99-8A31-B271-867F-60BEEAE2DD8B}"/>
              </a:ext>
            </a:extLst>
          </p:cNvPr>
          <p:cNvGraphicFramePr>
            <a:graphicFrameLocks noGrp="1"/>
          </p:cNvGraphicFramePr>
          <p:nvPr>
            <p:extLst>
              <p:ext uri="{D42A27DB-BD31-4B8C-83A1-F6EECF244321}">
                <p14:modId xmlns:p14="http://schemas.microsoft.com/office/powerpoint/2010/main" val="421669635"/>
              </p:ext>
            </p:extLst>
          </p:nvPr>
        </p:nvGraphicFramePr>
        <p:xfrm>
          <a:off x="810535" y="6293120"/>
          <a:ext cx="10907331" cy="3038506"/>
        </p:xfrm>
        <a:graphic>
          <a:graphicData uri="http://schemas.openxmlformats.org/drawingml/2006/table">
            <a:tbl>
              <a:tblPr firstRow="1" firstCol="1" bandRow="1">
                <a:tableStyleId>{5940675A-B579-460E-94D1-54222C63F5DA}</a:tableStyleId>
              </a:tblPr>
              <a:tblGrid>
                <a:gridCol w="5613130">
                  <a:extLst>
                    <a:ext uri="{9D8B030D-6E8A-4147-A177-3AD203B41FA5}">
                      <a16:colId xmlns:a16="http://schemas.microsoft.com/office/drawing/2014/main" val="3956761602"/>
                    </a:ext>
                  </a:extLst>
                </a:gridCol>
                <a:gridCol w="5294201">
                  <a:extLst>
                    <a:ext uri="{9D8B030D-6E8A-4147-A177-3AD203B41FA5}">
                      <a16:colId xmlns:a16="http://schemas.microsoft.com/office/drawing/2014/main" val="543260888"/>
                    </a:ext>
                  </a:extLst>
                </a:gridCol>
              </a:tblGrid>
              <a:tr h="354203">
                <a:tc>
                  <a:txBody>
                    <a:bodyPr/>
                    <a:lstStyle/>
                    <a:p>
                      <a:pPr algn="l">
                        <a:lnSpc>
                          <a:spcPct val="106000"/>
                        </a:lnSpc>
                        <a:spcAft>
                          <a:spcPts val="600"/>
                        </a:spcAft>
                      </a:pPr>
                      <a:r>
                        <a:rPr lang="en-GB" sz="1400" b="1" kern="100" dirty="0">
                          <a:solidFill>
                            <a:schemeClr val="bg1"/>
                          </a:solidFill>
                          <a:effectLst/>
                          <a:latin typeface="+mn-lt"/>
                          <a:ea typeface="Aptos" panose="020B0004020202020204" pitchFamily="34" charset="0"/>
                          <a:cs typeface="Times New Roman" panose="02020603050405020304" pitchFamily="18" charset="0"/>
                        </a:rPr>
                        <a:t>Date</a:t>
                      </a:r>
                    </a:p>
                  </a:txBody>
                  <a:tcPr marL="52705" marR="5270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542"/>
                    </a:solidFill>
                  </a:tcPr>
                </a:tc>
                <a:tc>
                  <a:txBody>
                    <a:bodyPr/>
                    <a:lstStyle/>
                    <a:p>
                      <a:pPr algn="l">
                        <a:lnSpc>
                          <a:spcPct val="106000"/>
                        </a:lnSpc>
                        <a:spcAft>
                          <a:spcPts val="800"/>
                        </a:spcAft>
                      </a:pPr>
                      <a:r>
                        <a:rPr lang="en-GB" sz="1400" b="1" kern="100" dirty="0">
                          <a:solidFill>
                            <a:schemeClr val="bg1"/>
                          </a:solidFill>
                          <a:effectLst/>
                          <a:latin typeface="+mn-lt"/>
                          <a:ea typeface="Aptos" panose="020B0004020202020204" pitchFamily="34" charset="0"/>
                          <a:cs typeface="Times New Roman" panose="02020603050405020304" pitchFamily="18" charset="0"/>
                        </a:rPr>
                        <a:t>Stage </a:t>
                      </a:r>
                    </a:p>
                  </a:txBody>
                  <a:tcPr marL="52705" marR="5270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542"/>
                    </a:solidFill>
                  </a:tcPr>
                </a:tc>
                <a:extLst>
                  <a:ext uri="{0D108BD9-81ED-4DB2-BD59-A6C34878D82A}">
                    <a16:rowId xmlns:a16="http://schemas.microsoft.com/office/drawing/2014/main" val="3246759846"/>
                  </a:ext>
                </a:extLst>
              </a:tr>
              <a:tr h="275586">
                <a:tc>
                  <a:txBody>
                    <a:bodyPr/>
                    <a:lstStyle/>
                    <a:p>
                      <a:pPr algn="l">
                        <a:lnSpc>
                          <a:spcPct val="106000"/>
                        </a:lnSpc>
                        <a:spcAft>
                          <a:spcPts val="600"/>
                        </a:spcAft>
                      </a:pPr>
                      <a:r>
                        <a:rPr lang="en-GB" sz="1400" b="1" kern="100" dirty="0">
                          <a:solidFill>
                            <a:srgbClr val="000000"/>
                          </a:solidFill>
                          <a:effectLst/>
                          <a:latin typeface="+mn-lt"/>
                          <a:ea typeface="Aptos" panose="020B0004020202020204" pitchFamily="34" charset="0"/>
                          <a:cs typeface="Times New Roman" panose="02020603050405020304" pitchFamily="18" charset="0"/>
                        </a:rPr>
                        <a:t>Friday 3 July at 10am</a:t>
                      </a:r>
                    </a:p>
                  </a:txBody>
                  <a:tcPr marL="52705" marR="5270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6000"/>
                        </a:lnSpc>
                        <a:spcAft>
                          <a:spcPts val="800"/>
                        </a:spcAft>
                      </a:pPr>
                      <a:r>
                        <a:rPr lang="en-GB" sz="1400" b="0" kern="1200" dirty="0">
                          <a:solidFill>
                            <a:srgbClr val="000000"/>
                          </a:solidFill>
                          <a:effectLst/>
                          <a:latin typeface="+mn-lt"/>
                          <a:ea typeface="Aptos" panose="020B0004020202020204" pitchFamily="34" charset="0"/>
                          <a:cs typeface="Times New Roman" panose="02020603050405020304" pitchFamily="18" charset="0"/>
                        </a:rPr>
                        <a:t>Application Deadline </a:t>
                      </a:r>
                      <a:endParaRPr lang="en-GB" sz="1400" b="0" kern="100" dirty="0">
                        <a:solidFill>
                          <a:srgbClr val="000000"/>
                        </a:solidFill>
                        <a:effectLst/>
                        <a:latin typeface="+mn-lt"/>
                        <a:ea typeface="Aptos" panose="020B0004020202020204" pitchFamily="34" charset="0"/>
                        <a:cs typeface="Times New Roman" panose="02020603050405020304" pitchFamily="18" charset="0"/>
                      </a:endParaRPr>
                    </a:p>
                  </a:txBody>
                  <a:tcPr marL="52705" marR="5270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8243815"/>
                  </a:ext>
                </a:extLst>
              </a:tr>
              <a:tr h="399592">
                <a:tc>
                  <a:txBody>
                    <a:bodyPr/>
                    <a:lstStyle/>
                    <a:p>
                      <a:r>
                        <a:rPr lang="en-GB" sz="1400" b="1" dirty="0">
                          <a:solidFill>
                            <a:srgbClr val="000000"/>
                          </a:solidFill>
                          <a:effectLst/>
                          <a:latin typeface="+mn-lt"/>
                        </a:rPr>
                        <a:t>Monday 6 July</a:t>
                      </a:r>
                      <a:endParaRPr lang="en-GB" sz="1400" b="1" dirty="0">
                        <a:solidFill>
                          <a:srgbClr val="000000"/>
                        </a:solidFill>
                        <a:latin typeface="+mn-lt"/>
                      </a:endParaRP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0" kern="1200" dirty="0">
                          <a:solidFill>
                            <a:srgbClr val="000000"/>
                          </a:solidFill>
                          <a:effectLst/>
                          <a:latin typeface="+mn-lt"/>
                        </a:rPr>
                        <a:t>Longlist Meeting (candidates are not required to attend)</a:t>
                      </a:r>
                      <a:endParaRPr lang="en-GB" sz="1400" b="0" dirty="0">
                        <a:solidFill>
                          <a:srgbClr val="000000"/>
                        </a:solidFill>
                        <a:latin typeface="+mn-lt"/>
                      </a:endParaRP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4770549"/>
                  </a:ext>
                </a:extLst>
              </a:tr>
              <a:tr h="324991">
                <a:tc>
                  <a:txBody>
                    <a:bodyPr/>
                    <a:lstStyle/>
                    <a:p>
                      <a:r>
                        <a:rPr lang="en-GB" sz="1400" b="1" dirty="0">
                          <a:solidFill>
                            <a:srgbClr val="000000"/>
                          </a:solidFill>
                          <a:latin typeface="+mn-lt"/>
                        </a:rPr>
                        <a:t>Monday 13</a:t>
                      </a:r>
                      <a:r>
                        <a:rPr lang="en-GB" sz="1400" b="1" baseline="30000" dirty="0">
                          <a:solidFill>
                            <a:srgbClr val="000000"/>
                          </a:solidFill>
                          <a:latin typeface="+mn-lt"/>
                        </a:rPr>
                        <a:t> </a:t>
                      </a:r>
                      <a:r>
                        <a:rPr lang="en-GB" sz="1400" b="1" dirty="0">
                          <a:solidFill>
                            <a:srgbClr val="000000"/>
                          </a:solidFill>
                          <a:latin typeface="+mn-lt"/>
                        </a:rPr>
                        <a:t>and Tuesday 14 July</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0" dirty="0">
                          <a:solidFill>
                            <a:srgbClr val="000000"/>
                          </a:solidFill>
                          <a:latin typeface="+mn-lt"/>
                        </a:rPr>
                        <a:t>Technical/Preliminary Interviews</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0021808"/>
                  </a:ext>
                </a:extLst>
              </a:tr>
              <a:tr h="324991">
                <a:tc>
                  <a:txBody>
                    <a:bodyPr/>
                    <a:lstStyle/>
                    <a:p>
                      <a:r>
                        <a:rPr lang="en-GB" sz="1400" b="1" dirty="0">
                          <a:solidFill>
                            <a:srgbClr val="000000"/>
                          </a:solidFill>
                          <a:latin typeface="+mn-lt"/>
                        </a:rPr>
                        <a:t>Thursday 16 July</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0" dirty="0">
                          <a:solidFill>
                            <a:srgbClr val="000000"/>
                          </a:solidFill>
                          <a:latin typeface="+mn-lt"/>
                        </a:rPr>
                        <a:t>Shortlist Meeting (</a:t>
                      </a:r>
                      <a:r>
                        <a:rPr lang="en-GB" sz="1400" b="0" kern="1200" dirty="0">
                          <a:solidFill>
                            <a:srgbClr val="000000"/>
                          </a:solidFill>
                          <a:effectLst/>
                          <a:latin typeface="+mn-lt"/>
                        </a:rPr>
                        <a:t>candidates are not required to attend)</a:t>
                      </a:r>
                      <a:endParaRPr lang="en-GB" sz="1400" b="0" dirty="0">
                        <a:solidFill>
                          <a:srgbClr val="000000"/>
                        </a:solidFill>
                        <a:latin typeface="+mn-lt"/>
                      </a:endParaRP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0063327"/>
                  </a:ext>
                </a:extLst>
              </a:tr>
              <a:tr h="372328">
                <a:tc>
                  <a:txBody>
                    <a:bodyPr/>
                    <a:lstStyle/>
                    <a:p>
                      <a:r>
                        <a:rPr lang="en-GB" sz="1400" b="1" dirty="0">
                          <a:solidFill>
                            <a:srgbClr val="000000"/>
                          </a:solidFill>
                          <a:latin typeface="+mn-lt"/>
                        </a:rPr>
                        <a:t>Thursday 16 July – Assessments sent to shortlisted candidates</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0" dirty="0">
                          <a:solidFill>
                            <a:srgbClr val="000000"/>
                          </a:solidFill>
                          <a:latin typeface="+mn-lt"/>
                        </a:rPr>
                        <a:t>Psychometric assessments sent to shortlisted candidates</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9897622"/>
                  </a:ext>
                </a:extLst>
              </a:tr>
              <a:tr h="372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solidFill>
                          <a:latin typeface="+mn-lt"/>
                        </a:rPr>
                        <a:t>W/C 20</a:t>
                      </a:r>
                      <a:r>
                        <a:rPr lang="en-GB" sz="1400" b="1" baseline="30000" dirty="0">
                          <a:solidFill>
                            <a:srgbClr val="000000"/>
                          </a:solidFill>
                          <a:latin typeface="+mn-lt"/>
                        </a:rPr>
                        <a:t> </a:t>
                      </a:r>
                      <a:r>
                        <a:rPr lang="en-GB" sz="1400" b="1" dirty="0">
                          <a:solidFill>
                            <a:srgbClr val="000000"/>
                          </a:solidFill>
                          <a:latin typeface="+mn-lt"/>
                        </a:rPr>
                        <a:t>July </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0" dirty="0">
                          <a:solidFill>
                            <a:srgbClr val="000000"/>
                          </a:solidFill>
                          <a:latin typeface="+mn-lt"/>
                        </a:rPr>
                        <a:t>Feedback calls with psychometric assessor </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6372295"/>
                  </a:ext>
                </a:extLst>
              </a:tr>
              <a:tr h="324991">
                <a:tc>
                  <a:txBody>
                    <a:bodyPr/>
                    <a:lstStyle/>
                    <a:p>
                      <a:r>
                        <a:rPr lang="en-GB" sz="1400" b="1" dirty="0">
                          <a:solidFill>
                            <a:srgbClr val="000000"/>
                          </a:solidFill>
                          <a:latin typeface="+mn-lt"/>
                        </a:rPr>
                        <a:t>Wednesday 22 July</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0" dirty="0">
                          <a:solidFill>
                            <a:srgbClr val="000000"/>
                          </a:solidFill>
                          <a:effectLst/>
                          <a:latin typeface="+mn-lt"/>
                          <a:ea typeface="Times New Roman" panose="02020603050405020304" pitchFamily="18" charset="0"/>
                          <a:cs typeface="Aptos" panose="020B0004020202020204" pitchFamily="34" charset="0"/>
                        </a:rPr>
                        <a:t>Stakeholder Panel Interviews (In person – address TBC)</a:t>
                      </a:r>
                      <a:endParaRPr lang="en-GB" sz="1400" b="0" dirty="0">
                        <a:solidFill>
                          <a:srgbClr val="000000"/>
                        </a:solidFill>
                        <a:latin typeface="+mn-lt"/>
                      </a:endParaRP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9242307"/>
                  </a:ext>
                </a:extLst>
              </a:tr>
              <a:tr h="289496">
                <a:tc>
                  <a:txBody>
                    <a:bodyPr/>
                    <a:lstStyle/>
                    <a:p>
                      <a:r>
                        <a:rPr lang="en-GB" sz="1400" b="1" dirty="0">
                          <a:solidFill>
                            <a:srgbClr val="000000"/>
                          </a:solidFill>
                          <a:latin typeface="+mn-lt"/>
                        </a:rPr>
                        <a:t>Monday 27 July</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0" dirty="0">
                          <a:solidFill>
                            <a:srgbClr val="000000"/>
                          </a:solidFill>
                          <a:latin typeface="+mn-lt"/>
                        </a:rPr>
                        <a:t>Final interviews (In person – address TBC)</a:t>
                      </a:r>
                    </a:p>
                  </a:txBody>
                  <a:tcPr marL="65929" marR="65929" marT="32965" marB="329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7844850"/>
                  </a:ext>
                </a:extLst>
              </a:tr>
            </a:tbl>
          </a:graphicData>
        </a:graphic>
      </p:graphicFrame>
      <p:pic>
        <p:nvPicPr>
          <p:cNvPr id="8" name="Picture 2" descr="Penna | Reference Material">
            <a:extLst>
              <a:ext uri="{FF2B5EF4-FFF2-40B4-BE49-F238E27FC236}">
                <a16:creationId xmlns:a16="http://schemas.microsoft.com/office/drawing/2014/main" id="{F2652773-6E98-3069-EA0C-D81425DE8136}"/>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1234455" y="250488"/>
            <a:ext cx="966823" cy="62380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6">
            <a:extLst>
              <a:ext uri="{FF2B5EF4-FFF2-40B4-BE49-F238E27FC236}">
                <a16:creationId xmlns:a16="http://schemas.microsoft.com/office/drawing/2014/main" id="{E142A411-4FA5-9FEA-F259-FFE806B72A45}"/>
              </a:ext>
            </a:extLst>
          </p:cNvPr>
          <p:cNvSpPr txBox="1"/>
          <p:nvPr/>
        </p:nvSpPr>
        <p:spPr>
          <a:xfrm>
            <a:off x="472441" y="408504"/>
            <a:ext cx="10012679"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dirty="0">
                <a:solidFill>
                  <a:srgbClr val="AA3367"/>
                </a:solidFill>
                <a:latin typeface="+mn-lt"/>
              </a:rPr>
              <a:t>	</a:t>
            </a:r>
            <a:endParaRPr lang="en-GB" sz="1400" b="0" i="0" u="none" strike="noStrike" baseline="0" dirty="0">
              <a:solidFill>
                <a:schemeClr val="tx1"/>
              </a:solidFill>
              <a:latin typeface="+mn-lt"/>
            </a:endParaRPr>
          </a:p>
        </p:txBody>
      </p:sp>
    </p:spTree>
    <p:extLst>
      <p:ext uri="{BB962C8B-B14F-4D97-AF65-F5344CB8AC3E}">
        <p14:creationId xmlns:p14="http://schemas.microsoft.com/office/powerpoint/2010/main" val="2005365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Penna | Join us">
            <a:extLst>
              <a:ext uri="{FF2B5EF4-FFF2-40B4-BE49-F238E27FC236}">
                <a16:creationId xmlns:a16="http://schemas.microsoft.com/office/drawing/2014/main" id="{6C896E27-A4F0-D827-41D3-E120621CA3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408"/>
          <a:stretch/>
        </p:blipFill>
        <p:spPr bwMode="auto">
          <a:xfrm>
            <a:off x="0" y="0"/>
            <a:ext cx="12801600" cy="96012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6B490E2-FFFA-0ECA-0258-3A94601B5EF3}"/>
              </a:ext>
            </a:extLst>
          </p:cNvPr>
          <p:cNvSpPr/>
          <p:nvPr/>
        </p:nvSpPr>
        <p:spPr>
          <a:xfrm>
            <a:off x="5057754" y="0"/>
            <a:ext cx="7743846" cy="9601200"/>
          </a:xfrm>
          <a:prstGeom prst="rect">
            <a:avLst/>
          </a:prstGeom>
          <a:solidFill>
            <a:srgbClr val="008542">
              <a:alpha val="8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28679058-169A-2BBC-9FF6-2BA09FF83481}"/>
              </a:ext>
            </a:extLst>
          </p:cNvPr>
          <p:cNvSpPr/>
          <p:nvPr/>
        </p:nvSpPr>
        <p:spPr>
          <a:xfrm>
            <a:off x="9115" y="-11"/>
            <a:ext cx="5057754" cy="960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0">
            <a:extLst>
              <a:ext uri="{FF2B5EF4-FFF2-40B4-BE49-F238E27FC236}">
                <a16:creationId xmlns:a16="http://schemas.microsoft.com/office/drawing/2014/main" id="{9C96180A-9031-5882-D2C5-7170ED036B89}"/>
              </a:ext>
            </a:extLst>
          </p:cNvPr>
          <p:cNvSpPr txBox="1"/>
          <p:nvPr/>
        </p:nvSpPr>
        <p:spPr>
          <a:xfrm>
            <a:off x="494335" y="722792"/>
            <a:ext cx="4069084" cy="744819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spcBef>
                <a:spcPts val="600"/>
              </a:spcBef>
              <a:spcAft>
                <a:spcPts val="600"/>
              </a:spcAft>
              <a:buNone/>
              <a:tabLst/>
              <a:defRPr sz="1800" b="0" i="0" u="none" strike="noStrike" kern="0" cap="none" spc="0" baseline="0">
                <a:solidFill>
                  <a:srgbClr val="000000"/>
                </a:solidFill>
                <a:uFillTx/>
              </a:defRPr>
            </a:pPr>
            <a:r>
              <a:rPr lang="en-GB" sz="1600" b="1" i="0" u="none" strike="noStrike" kern="1200" cap="none" spc="0" baseline="0" dirty="0">
                <a:uFillTx/>
              </a:rPr>
              <a:t>Penna Executive Search</a:t>
            </a:r>
          </a:p>
          <a:p>
            <a:pPr marL="0" marR="0" lvl="0" indent="0" algn="l" defTabSz="914400" rtl="0" fontAlgn="auto" hangingPunct="1">
              <a:spcBef>
                <a:spcPts val="600"/>
              </a:spcBef>
              <a:spcAft>
                <a:spcPts val="600"/>
              </a:spcAft>
              <a:buNone/>
              <a:tabLst/>
              <a:defRPr sz="1800" b="0" i="0" u="none" strike="noStrike" kern="0" cap="none" spc="0" baseline="0">
                <a:solidFill>
                  <a:srgbClr val="000000"/>
                </a:solidFill>
                <a:uFillTx/>
              </a:defRPr>
            </a:pPr>
            <a:r>
              <a:rPr lang="en-GB" i="1" u="none" strike="noStrike" kern="1200" cap="none" spc="0" baseline="0" dirty="0">
                <a:uFillTx/>
                <a:ea typeface="Calibri Light" pitchFamily="34"/>
                <a:cs typeface="Calibri Light" pitchFamily="34"/>
              </a:rPr>
              <a:t>Inclusive Leadership …Redefined! </a:t>
            </a:r>
          </a:p>
          <a:p>
            <a:pPr>
              <a:spcBef>
                <a:spcPts val="600"/>
              </a:spcBef>
              <a:spcAft>
                <a:spcPts val="600"/>
              </a:spcAft>
            </a:pPr>
            <a:br>
              <a:rPr lang="en-GB" sz="1600" i="0" u="none" strike="noStrike" kern="1200" cap="none" spc="0" baseline="0" dirty="0">
                <a:uFillTx/>
              </a:rPr>
            </a:br>
            <a:r>
              <a:rPr lang="en-GB" sz="1600" dirty="0"/>
              <a:t>At Penna, we specialise in connecting outstanding professionals to senior leadership roles that shape the future of local government. </a:t>
            </a:r>
          </a:p>
          <a:p>
            <a:pPr>
              <a:spcBef>
                <a:spcPts val="600"/>
              </a:spcBef>
              <a:spcAft>
                <a:spcPts val="600"/>
              </a:spcAft>
            </a:pPr>
            <a:r>
              <a:rPr lang="en-GB" sz="1600" dirty="0"/>
              <a:t>Our decades of experience working with local authorities set us apart. We understand the demands of political leadership, the importance of corporate plans, and the skills needed to navigate complex, challenging environments.</a:t>
            </a:r>
          </a:p>
          <a:p>
            <a:pPr>
              <a:spcBef>
                <a:spcPts val="600"/>
              </a:spcBef>
              <a:spcAft>
                <a:spcPts val="600"/>
              </a:spcAft>
            </a:pPr>
            <a:r>
              <a:rPr lang="en-GB" sz="1600" dirty="0"/>
              <a:t>We work with integrity, imagination, and determination to ensure every placement is the right fit. Whether you are looking for leaders who can deliver major change initiatives, champion high performance cultures, or build stronger partnerships with communities and stakeholders, our specialist team will help you find the talent who can turn vision into reality.</a:t>
            </a:r>
          </a:p>
          <a:p>
            <a:pPr>
              <a:spcBef>
                <a:spcPts val="600"/>
              </a:spcBef>
              <a:spcAft>
                <a:spcPts val="600"/>
              </a:spcAft>
            </a:pPr>
            <a:r>
              <a:rPr lang="en-GB" sz="1600" dirty="0"/>
              <a:t>At Penna, we want to build leadership that delivers stronger, fairer, and more sustainable communities.</a:t>
            </a:r>
          </a:p>
          <a:p>
            <a:pPr>
              <a:spcBef>
                <a:spcPts val="600"/>
              </a:spcBef>
              <a:spcAft>
                <a:spcPts val="600"/>
              </a:spcAft>
            </a:pPr>
            <a:r>
              <a:rPr lang="en-GB" sz="1600" dirty="0">
                <a:hlinkClick r:id="rId3">
                  <a:extLst>
                    <a:ext uri="{A12FA001-AC4F-418D-AE19-62706E023703}">
                      <ahyp:hlinkClr xmlns:ahyp="http://schemas.microsoft.com/office/drawing/2018/hyperlinkcolor" val="tx"/>
                    </a:ext>
                  </a:extLst>
                </a:hlinkClick>
              </a:rPr>
              <a:t>www.penna.com</a:t>
            </a:r>
            <a:endParaRPr lang="en-GB" sz="1600" dirty="0"/>
          </a:p>
        </p:txBody>
      </p:sp>
      <p:cxnSp>
        <p:nvCxnSpPr>
          <p:cNvPr id="7" name="Straight Connector 6">
            <a:extLst>
              <a:ext uri="{FF2B5EF4-FFF2-40B4-BE49-F238E27FC236}">
                <a16:creationId xmlns:a16="http://schemas.microsoft.com/office/drawing/2014/main" id="{CE2A7060-F381-E031-4AF9-A2492EF6EFD8}"/>
              </a:ext>
            </a:extLst>
          </p:cNvPr>
          <p:cNvCxnSpPr/>
          <p:nvPr/>
        </p:nvCxnSpPr>
        <p:spPr>
          <a:xfrm>
            <a:off x="5057754" y="-1"/>
            <a:ext cx="0" cy="9601191"/>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Picture 2" descr="Penna | Reference Material">
            <a:extLst>
              <a:ext uri="{FF2B5EF4-FFF2-40B4-BE49-F238E27FC236}">
                <a16:creationId xmlns:a16="http://schemas.microsoft.com/office/drawing/2014/main" id="{B8B58747-8F05-B1DC-67CA-D3BE6E2E61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35" y="8306605"/>
            <a:ext cx="1494691" cy="96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01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Box 95">
            <a:extLst>
              <a:ext uri="{FF2B5EF4-FFF2-40B4-BE49-F238E27FC236}">
                <a16:creationId xmlns:a16="http://schemas.microsoft.com/office/drawing/2014/main" id="{AC408C96-CDF6-2F36-4547-6943ABE12024}"/>
              </a:ext>
            </a:extLst>
          </p:cNvPr>
          <p:cNvSpPr txBox="1"/>
          <p:nvPr/>
        </p:nvSpPr>
        <p:spPr>
          <a:xfrm>
            <a:off x="393629" y="874295"/>
            <a:ext cx="1960986" cy="584775"/>
          </a:xfrm>
          <a:prstGeom prst="rect">
            <a:avLst/>
          </a:prstGeom>
          <a:noFill/>
        </p:spPr>
        <p:txBody>
          <a:bodyPr wrap="none" rtlCol="0">
            <a:spAutoFit/>
          </a:bodyPr>
          <a:lstStyle/>
          <a:p>
            <a:r>
              <a:rPr lang="en-GB" sz="3200" b="1" dirty="0">
                <a:solidFill>
                  <a:srgbClr val="008542"/>
                </a:solidFill>
                <a:latin typeface="Aptos" panose="020B0004020202020204" pitchFamily="34" charset="0"/>
                <a:cs typeface="Arial" panose="020B0604020202020204" pitchFamily="34" charset="0"/>
              </a:rPr>
              <a:t>Welcome</a:t>
            </a:r>
          </a:p>
        </p:txBody>
      </p:sp>
      <p:pic>
        <p:nvPicPr>
          <p:cNvPr id="5" name="Picture 2" descr="Penna | Reference Material">
            <a:extLst>
              <a:ext uri="{FF2B5EF4-FFF2-40B4-BE49-F238E27FC236}">
                <a16:creationId xmlns:a16="http://schemas.microsoft.com/office/drawing/2014/main" id="{2D472088-A584-BB56-6E3A-41DD102380D2}"/>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1234455" y="250488"/>
            <a:ext cx="966823" cy="62380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DA71F419-8F8D-5A2C-6ED6-2F83B3DD5043}"/>
              </a:ext>
            </a:extLst>
          </p:cNvPr>
          <p:cNvGrpSpPr/>
          <p:nvPr/>
        </p:nvGrpSpPr>
        <p:grpSpPr>
          <a:xfrm>
            <a:off x="3244260" y="2001677"/>
            <a:ext cx="8752583" cy="6771084"/>
            <a:chOff x="3569319" y="1677055"/>
            <a:chExt cx="9266329" cy="6771084"/>
          </a:xfrm>
        </p:grpSpPr>
        <p:sp>
          <p:nvSpPr>
            <p:cNvPr id="12" name="TextBox 11">
              <a:extLst>
                <a:ext uri="{FF2B5EF4-FFF2-40B4-BE49-F238E27FC236}">
                  <a16:creationId xmlns:a16="http://schemas.microsoft.com/office/drawing/2014/main" id="{8100882D-0E1F-8319-378B-77892F52B18F}"/>
                </a:ext>
              </a:extLst>
            </p:cNvPr>
            <p:cNvSpPr txBox="1"/>
            <p:nvPr/>
          </p:nvSpPr>
          <p:spPr>
            <a:xfrm>
              <a:off x="3569319" y="1677055"/>
              <a:ext cx="9266329" cy="6771084"/>
            </a:xfrm>
            <a:prstGeom prst="rect">
              <a:avLst/>
            </a:prstGeom>
            <a:noFill/>
            <a:ln cap="flat">
              <a:noFill/>
            </a:ln>
          </p:spPr>
          <p:txBody>
            <a:bodyPr vert="horz" wrap="square" lIns="91440" tIns="45720" rIns="91440" bIns="45720" anchor="t" anchorCtr="0" compatLnSpc="1">
              <a:spAutoFit/>
            </a:bodyPr>
            <a:lstStyle/>
            <a:p>
              <a:r>
                <a:rPr lang="en-GB" sz="1400" dirty="0"/>
                <a:t>Dear Candidate,</a:t>
              </a:r>
            </a:p>
            <a:p>
              <a:endParaRPr lang="en-GB" sz="1400" dirty="0"/>
            </a:p>
            <a:p>
              <a:r>
                <a:rPr lang="en-GB" sz="1400" dirty="0"/>
                <a:t>This is a role of real significance at an important moment for Ealing. Our Adult Social Care service is strong, stable and trusted, with solid foundations already in place. But we are ambitious for what comes next, and we know the future will demand fresh thinking, visible leadership and a clear focus on how we work differently with residents, partners and communities.</a:t>
              </a:r>
            </a:p>
            <a:p>
              <a:endParaRPr lang="en-GB" sz="1400" dirty="0"/>
            </a:p>
            <a:p>
              <a:r>
                <a:rPr lang="en-GB" sz="1400" dirty="0"/>
                <a:t>This is not about maintaining the status quo. It is about taking the next step. The service has earned credibility through strong delivery, financial discipline and effective partnership working. The challenge now is to build on Ealing’s strong foundations, bring innovation and strategic clarity, and lead the next phase of transformation to continue improving outcomes and reducing inequalities across the system to help residents stay independent, safe and well for longer in a way that is both ambitious and sustainable.</a:t>
              </a:r>
            </a:p>
            <a:p>
              <a:endParaRPr lang="en-GB" sz="1400" dirty="0"/>
            </a:p>
            <a:p>
              <a:r>
                <a:rPr lang="en-GB" sz="1400" dirty="0"/>
                <a:t>The next Strategic Director will inherit committed political leadership, strong professional relationships and teams with real expertise and dedication. We are looking for someone who can lead confidently in that context, shaping the next phase of Adult Social Care and Public Health with strategic vision, strong corporate leadership and the ability to influence across complex systems.</a:t>
              </a:r>
            </a:p>
            <a:p>
              <a:endParaRPr lang="en-GB" sz="1400" dirty="0"/>
            </a:p>
            <a:p>
              <a:r>
                <a:rPr lang="en-GB" sz="1400" dirty="0"/>
                <a:t>For the right candidate, this is a rare opportunity to shape services that matter deeply to residents and communities. You will be joining an organisation that is ambitious for its borough, confident in its direction and ready to think differently about prevention, integration and long-term impact. If you are excited by the opportunity to help shape the next phase of Adults and Public Health in Ealing, this is a role with genuine scope to deliver meaningful change.</a:t>
              </a:r>
            </a:p>
            <a:p>
              <a:endParaRPr lang="en-GB" sz="1400" dirty="0"/>
            </a:p>
            <a:p>
              <a:r>
                <a:rPr lang="en-GB" sz="1400" dirty="0"/>
                <a:t>Best wishes, </a:t>
              </a:r>
            </a:p>
            <a:p>
              <a:endParaRPr lang="en-GB" sz="1400" dirty="0"/>
            </a:p>
            <a:p>
              <a:r>
                <a:rPr lang="en-GB" sz="1400" b="1" dirty="0"/>
                <a:t>Tony Clements</a:t>
              </a:r>
            </a:p>
            <a:p>
              <a:r>
                <a:rPr lang="en-GB" sz="1400" b="1" dirty="0"/>
                <a:t>Chief Executive, Ealing Council</a:t>
              </a:r>
            </a:p>
            <a:p>
              <a:endParaRPr lang="en-GB" sz="1400" dirty="0"/>
            </a:p>
            <a:p>
              <a:endParaRPr lang="en-GB" sz="1400" dirty="0"/>
            </a:p>
            <a:p>
              <a:endParaRPr lang="en-GB" sz="1400" dirty="0"/>
            </a:p>
          </p:txBody>
        </p:sp>
        <p:sp>
          <p:nvSpPr>
            <p:cNvPr id="15" name="TextBox 14">
              <a:extLst>
                <a:ext uri="{FF2B5EF4-FFF2-40B4-BE49-F238E27FC236}">
                  <a16:creationId xmlns:a16="http://schemas.microsoft.com/office/drawing/2014/main" id="{39E7FC94-6AEE-B22F-5E1B-7FB05219F1B7}"/>
                </a:ext>
              </a:extLst>
            </p:cNvPr>
            <p:cNvSpPr txBox="1"/>
            <p:nvPr/>
          </p:nvSpPr>
          <p:spPr>
            <a:xfrm>
              <a:off x="4892648" y="2025167"/>
              <a:ext cx="3795710" cy="738664"/>
            </a:xfrm>
            <a:prstGeom prst="rect">
              <a:avLst/>
            </a:prstGeom>
            <a:noFill/>
            <a:ln cap="flat">
              <a:noFill/>
            </a:ln>
          </p:spPr>
          <p:txBody>
            <a:bodyPr vert="horz" wrap="square" lIns="91440" tIns="45720" rIns="91440" bIns="45720" anchor="t" anchorCtr="0" compatLnSpc="1">
              <a:spAutoFit/>
            </a:bodyPr>
            <a:lstStyle/>
            <a:p>
              <a:endParaRPr lang="en-GB" sz="1400" dirty="0"/>
            </a:p>
            <a:p>
              <a:endParaRPr lang="en-GB" sz="1400" dirty="0"/>
            </a:p>
            <a:p>
              <a:endParaRPr lang="en-GB" sz="1400" dirty="0"/>
            </a:p>
          </p:txBody>
        </p:sp>
        <p:sp>
          <p:nvSpPr>
            <p:cNvPr id="20" name="TextBox 19">
              <a:extLst>
                <a:ext uri="{FF2B5EF4-FFF2-40B4-BE49-F238E27FC236}">
                  <a16:creationId xmlns:a16="http://schemas.microsoft.com/office/drawing/2014/main" id="{668C10BB-5DE6-C99A-9D11-BB16FA0A37CB}"/>
                </a:ext>
              </a:extLst>
            </p:cNvPr>
            <p:cNvSpPr txBox="1"/>
            <p:nvPr/>
          </p:nvSpPr>
          <p:spPr>
            <a:xfrm>
              <a:off x="8336758" y="1923567"/>
              <a:ext cx="3795710" cy="523220"/>
            </a:xfrm>
            <a:prstGeom prst="rect">
              <a:avLst/>
            </a:prstGeom>
            <a:noFill/>
            <a:ln cap="flat">
              <a:noFill/>
            </a:ln>
          </p:spPr>
          <p:txBody>
            <a:bodyPr vert="horz" wrap="square" lIns="91440" tIns="45720" rIns="91440" bIns="45720" anchor="t" anchorCtr="0" compatLnSpc="1">
              <a:spAutoFit/>
            </a:bodyPr>
            <a:lstStyle/>
            <a:p>
              <a:endParaRPr lang="en-GB" sz="1400" dirty="0"/>
            </a:p>
            <a:p>
              <a:endParaRPr lang="en-GB" sz="1400" dirty="0"/>
            </a:p>
          </p:txBody>
        </p:sp>
      </p:grpSp>
      <p:sp>
        <p:nvSpPr>
          <p:cNvPr id="4" name="TextBox 3">
            <a:extLst>
              <a:ext uri="{FF2B5EF4-FFF2-40B4-BE49-F238E27FC236}">
                <a16:creationId xmlns:a16="http://schemas.microsoft.com/office/drawing/2014/main" id="{47C64637-0269-DFE3-F0D5-B4351ADD10FA}"/>
              </a:ext>
            </a:extLst>
          </p:cNvPr>
          <p:cNvSpPr txBox="1"/>
          <p:nvPr/>
        </p:nvSpPr>
        <p:spPr>
          <a:xfrm>
            <a:off x="483461" y="6040582"/>
            <a:ext cx="2296684" cy="461665"/>
          </a:xfrm>
          <a:prstGeom prst="rect">
            <a:avLst/>
          </a:prstGeom>
          <a:noFill/>
        </p:spPr>
        <p:txBody>
          <a:bodyPr wrap="square" rtlCol="0">
            <a:spAutoFit/>
          </a:bodyPr>
          <a:lstStyle/>
          <a:p>
            <a:r>
              <a:rPr lang="en-GB" sz="1200" i="1" dirty="0"/>
              <a:t>Tony Clements</a:t>
            </a:r>
          </a:p>
          <a:p>
            <a:r>
              <a:rPr lang="en-GB" sz="1200" i="1" dirty="0"/>
              <a:t>Chief Executive, Ealing Council</a:t>
            </a:r>
          </a:p>
        </p:txBody>
      </p:sp>
      <p:pic>
        <p:nvPicPr>
          <p:cNvPr id="6" name="Picture 5">
            <a:extLst>
              <a:ext uri="{FF2B5EF4-FFF2-40B4-BE49-F238E27FC236}">
                <a16:creationId xmlns:a16="http://schemas.microsoft.com/office/drawing/2014/main" id="{A5651BA2-67A8-6070-5DC6-3928D59E9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61" y="6687309"/>
            <a:ext cx="1996834" cy="691391"/>
          </a:xfrm>
          <a:prstGeom prst="rect">
            <a:avLst/>
          </a:prstGeom>
        </p:spPr>
      </p:pic>
      <p:pic>
        <p:nvPicPr>
          <p:cNvPr id="9" name="Picture 8">
            <a:extLst>
              <a:ext uri="{FF2B5EF4-FFF2-40B4-BE49-F238E27FC236}">
                <a16:creationId xmlns:a16="http://schemas.microsoft.com/office/drawing/2014/main" id="{D9D850F3-0402-FBCB-E31A-79953F87BF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87" y="2815396"/>
            <a:ext cx="1955800" cy="2933700"/>
          </a:xfrm>
          <a:prstGeom prst="rect">
            <a:avLst/>
          </a:prstGeom>
        </p:spPr>
      </p:pic>
    </p:spTree>
    <p:extLst>
      <p:ext uri="{BB962C8B-B14F-4D97-AF65-F5344CB8AC3E}">
        <p14:creationId xmlns:p14="http://schemas.microsoft.com/office/powerpoint/2010/main" val="29017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EF198-0730-2A57-6DEF-4472C552072A}"/>
            </a:ext>
          </a:extLst>
        </p:cNvPr>
        <p:cNvGrpSpPr/>
        <p:nvPr/>
      </p:nvGrpSpPr>
      <p:grpSpPr>
        <a:xfrm>
          <a:off x="0" y="0"/>
          <a:ext cx="0" cy="0"/>
          <a:chOff x="0" y="0"/>
          <a:chExt cx="0" cy="0"/>
        </a:xfrm>
      </p:grpSpPr>
      <p:sp>
        <p:nvSpPr>
          <p:cNvPr id="96" name="TextBox 95">
            <a:extLst>
              <a:ext uri="{FF2B5EF4-FFF2-40B4-BE49-F238E27FC236}">
                <a16:creationId xmlns:a16="http://schemas.microsoft.com/office/drawing/2014/main" id="{15C747A0-6193-6C25-3C5C-284033854ED4}"/>
              </a:ext>
            </a:extLst>
          </p:cNvPr>
          <p:cNvSpPr txBox="1"/>
          <p:nvPr/>
        </p:nvSpPr>
        <p:spPr>
          <a:xfrm>
            <a:off x="449474" y="1187192"/>
            <a:ext cx="6110391" cy="584775"/>
          </a:xfrm>
          <a:prstGeom prst="rect">
            <a:avLst/>
          </a:prstGeom>
          <a:noFill/>
        </p:spPr>
        <p:txBody>
          <a:bodyPr wrap="none" rtlCol="0">
            <a:spAutoFit/>
          </a:bodyPr>
          <a:lstStyle/>
          <a:p>
            <a:r>
              <a:rPr lang="en-GB" sz="3200" b="1" dirty="0">
                <a:solidFill>
                  <a:srgbClr val="008542"/>
                </a:solidFill>
                <a:latin typeface="Aptos" panose="020B0004020202020204" pitchFamily="34" charset="0"/>
                <a:cs typeface="Arial" panose="020B0604020202020204" pitchFamily="34" charset="0"/>
              </a:rPr>
              <a:t>About London Borough of Ealing</a:t>
            </a:r>
          </a:p>
        </p:txBody>
      </p:sp>
      <p:pic>
        <p:nvPicPr>
          <p:cNvPr id="5" name="Picture 2" descr="Penna | Reference Material">
            <a:extLst>
              <a:ext uri="{FF2B5EF4-FFF2-40B4-BE49-F238E27FC236}">
                <a16:creationId xmlns:a16="http://schemas.microsoft.com/office/drawing/2014/main" id="{43E686DC-5F34-11FC-70F0-7FF860996FEB}"/>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1234455" y="250488"/>
            <a:ext cx="966823" cy="6238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7F191BF-6A8A-1110-67DD-37F26FF6013E}"/>
              </a:ext>
            </a:extLst>
          </p:cNvPr>
          <p:cNvSpPr txBox="1">
            <a:spLocks/>
          </p:cNvSpPr>
          <p:nvPr/>
        </p:nvSpPr>
        <p:spPr>
          <a:xfrm>
            <a:off x="449474" y="1771967"/>
            <a:ext cx="11983826" cy="4647426"/>
          </a:xfrm>
          <a:prstGeom prst="rect">
            <a:avLst/>
          </a:prstGeom>
          <a:noFill/>
          <a:ln cap="flat">
            <a:noFill/>
          </a:ln>
        </p:spPr>
        <p:txBody>
          <a:bodyPr vert="horz" wrap="square" lIns="91440" tIns="45720" rIns="91440" bIns="45720" anchor="t" anchorCtr="0" compatLnSpc="1">
            <a:spAutoFit/>
          </a:bodyPr>
          <a:lstStyle/>
          <a:p>
            <a:endParaRPr lang="en-GB" sz="1400" dirty="0"/>
          </a:p>
          <a:p>
            <a:endParaRPr lang="en-GB" sz="1400" dirty="0"/>
          </a:p>
          <a:p>
            <a:r>
              <a:rPr lang="en-GB" sz="2400" dirty="0">
                <a:hlinkClick r:id="rId3"/>
              </a:rPr>
              <a:t>Read our progress with unity report here.</a:t>
            </a:r>
            <a:endParaRPr lang="en-GB" sz="2400" dirty="0"/>
          </a:p>
          <a:p>
            <a:endParaRPr lang="en-GB" sz="2400" dirty="0"/>
          </a:p>
          <a:p>
            <a:r>
              <a:rPr lang="en-GB" sz="2400" dirty="0">
                <a:hlinkClick r:id="rId4"/>
              </a:rPr>
              <a:t>Read our review of Ealing’s adult social care here.</a:t>
            </a:r>
            <a:endParaRPr lang="en-GB" sz="2400" dirty="0"/>
          </a:p>
          <a:p>
            <a:endParaRPr lang="en-GB" sz="2400" dirty="0"/>
          </a:p>
          <a:p>
            <a:r>
              <a:rPr lang="en-GB" sz="2400" dirty="0">
                <a:hlinkClick r:id="rId5"/>
              </a:rPr>
              <a:t>Read our Market Position Statement on adult social care here.</a:t>
            </a:r>
            <a:endParaRPr lang="en-GB" sz="2400" dirty="0"/>
          </a:p>
          <a:p>
            <a:endParaRPr lang="en-GB" sz="2400" dirty="0"/>
          </a:p>
          <a:p>
            <a:r>
              <a:rPr lang="en-GB" sz="2400" dirty="0">
                <a:hlinkClick r:id="rId6"/>
              </a:rPr>
              <a:t>Read our transformation and care quality commission assurance brief here.</a:t>
            </a:r>
            <a:endParaRPr lang="en-GB" sz="2400" dirty="0"/>
          </a:p>
          <a:p>
            <a:endParaRPr lang="en-GB" sz="2400" dirty="0"/>
          </a:p>
          <a:p>
            <a:r>
              <a:rPr lang="en-GB" sz="2400" dirty="0">
                <a:hlinkClick r:id="rId7"/>
              </a:rPr>
              <a:t>Read our agenda for our HASSP (Health and Adult Services Scrutiny Panel) here. </a:t>
            </a:r>
            <a:endParaRPr lang="en-GB" sz="2400" dirty="0"/>
          </a:p>
          <a:p>
            <a:endParaRPr lang="en-GB" sz="2400" dirty="0"/>
          </a:p>
          <a:p>
            <a:endParaRPr lang="en-GB" sz="1400" dirty="0"/>
          </a:p>
          <a:p>
            <a:endParaRPr lang="en-GB" sz="1400" dirty="0"/>
          </a:p>
        </p:txBody>
      </p:sp>
    </p:spTree>
    <p:extLst>
      <p:ext uri="{BB962C8B-B14F-4D97-AF65-F5344CB8AC3E}">
        <p14:creationId xmlns:p14="http://schemas.microsoft.com/office/powerpoint/2010/main" val="2462499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333C3-BDB5-3DF1-0CDB-DF2E64BD1E73}"/>
            </a:ext>
          </a:extLst>
        </p:cNvPr>
        <p:cNvGrpSpPr/>
        <p:nvPr/>
      </p:nvGrpSpPr>
      <p:grpSpPr>
        <a:xfrm>
          <a:off x="0" y="0"/>
          <a:ext cx="0" cy="0"/>
          <a:chOff x="0" y="0"/>
          <a:chExt cx="0" cy="0"/>
        </a:xfrm>
      </p:grpSpPr>
      <p:sp>
        <p:nvSpPr>
          <p:cNvPr id="96" name="TextBox 95">
            <a:extLst>
              <a:ext uri="{FF2B5EF4-FFF2-40B4-BE49-F238E27FC236}">
                <a16:creationId xmlns:a16="http://schemas.microsoft.com/office/drawing/2014/main" id="{9E93674F-562D-C188-F7AB-D7EF6FB9C60D}"/>
              </a:ext>
            </a:extLst>
          </p:cNvPr>
          <p:cNvSpPr txBox="1"/>
          <p:nvPr/>
        </p:nvSpPr>
        <p:spPr>
          <a:xfrm>
            <a:off x="472441" y="874295"/>
            <a:ext cx="3191899" cy="584775"/>
          </a:xfrm>
          <a:prstGeom prst="rect">
            <a:avLst/>
          </a:prstGeom>
          <a:noFill/>
        </p:spPr>
        <p:txBody>
          <a:bodyPr wrap="none" rtlCol="0">
            <a:spAutoFit/>
          </a:bodyPr>
          <a:lstStyle/>
          <a:p>
            <a:r>
              <a:rPr lang="en-GB" sz="3200" b="1" dirty="0">
                <a:solidFill>
                  <a:srgbClr val="008542"/>
                </a:solidFill>
                <a:latin typeface="Aptos" panose="020B0004020202020204" pitchFamily="34" charset="0"/>
                <a:cs typeface="Arial" panose="020B0604020202020204" pitchFamily="34" charset="0"/>
              </a:rPr>
              <a:t>The Opportunity</a:t>
            </a:r>
          </a:p>
        </p:txBody>
      </p:sp>
      <p:sp>
        <p:nvSpPr>
          <p:cNvPr id="7" name="TextBox 6">
            <a:extLst>
              <a:ext uri="{FF2B5EF4-FFF2-40B4-BE49-F238E27FC236}">
                <a16:creationId xmlns:a16="http://schemas.microsoft.com/office/drawing/2014/main" id="{A7F7AEF8-23DD-263D-4F04-899F43CF4FE6}"/>
              </a:ext>
            </a:extLst>
          </p:cNvPr>
          <p:cNvSpPr txBox="1"/>
          <p:nvPr/>
        </p:nvSpPr>
        <p:spPr>
          <a:xfrm>
            <a:off x="472441" y="1617084"/>
            <a:ext cx="11935460" cy="14429271"/>
          </a:xfrm>
          <a:prstGeom prst="rect">
            <a:avLst/>
          </a:prstGeom>
          <a:noFill/>
          <a:ln cap="flat">
            <a:noFill/>
          </a:ln>
        </p:spPr>
        <p:txBody>
          <a:bodyPr vert="horz" wrap="square" lIns="91440" tIns="45720" rIns="91440" bIns="45720" anchor="t" anchorCtr="0" compatLnSpc="1">
            <a:spAutoFit/>
          </a:bodyPr>
          <a:lstStyle/>
          <a:p>
            <a:r>
              <a:rPr lang="en-GB" sz="1400" b="1" dirty="0"/>
              <a:t>Strategic Director – Adults and Public Health</a:t>
            </a:r>
          </a:p>
          <a:p>
            <a:endParaRPr lang="en-GB" sz="1400" b="1" dirty="0"/>
          </a:p>
          <a:p>
            <a:r>
              <a:rPr lang="en-GB" sz="1400" dirty="0"/>
              <a:t>Salary circa £180k</a:t>
            </a:r>
          </a:p>
          <a:p>
            <a:endParaRPr lang="en-GB" sz="1400" b="1" dirty="0"/>
          </a:p>
          <a:p>
            <a:r>
              <a:rPr lang="en-GB" sz="1400" b="1" dirty="0"/>
              <a:t>Closing date: </a:t>
            </a:r>
            <a:r>
              <a:rPr lang="en-GB" sz="1400" dirty="0"/>
              <a:t>Friday 3 July, 10am</a:t>
            </a:r>
            <a:endParaRPr lang="en-GB" sz="1400" dirty="0">
              <a:highlight>
                <a:srgbClr val="FFFF00"/>
              </a:highlight>
            </a:endParaRPr>
          </a:p>
          <a:p>
            <a:endParaRPr lang="en-GB" sz="1400" b="1" dirty="0"/>
          </a:p>
          <a:p>
            <a:r>
              <a:rPr lang="en-GB" sz="1400" dirty="0"/>
              <a:t>We are looking for an ambitious, visible and collaborative leader who can help shape the future of adult social care in one of London’s most diverse and dynamic boroughs. This is not about maintaining the status quo or driving another round of optimisation, it is about developing a service in the context of a radically changing relationship with our residents.</a:t>
            </a:r>
          </a:p>
          <a:p>
            <a:endParaRPr lang="en-GB" sz="1400" dirty="0"/>
          </a:p>
          <a:p>
            <a:r>
              <a:rPr lang="en-GB" sz="1400" dirty="0"/>
              <a:t>You will inherit solid foundations and a service that has embraced innovation. The service performs exceptionally in some areas and well in many others. Your challenge will be to take the next step, bring fresh thinking and to lead transformation at a corporate level. You will act as a strong corporate leader across the organisation, and help us to think diﬀerently about prevention, integration and long-term sustainability. </a:t>
            </a:r>
          </a:p>
          <a:p>
            <a:endParaRPr lang="en-GB" sz="1400" dirty="0"/>
          </a:p>
          <a:p>
            <a:r>
              <a:rPr lang="en-GB" sz="1400" dirty="0"/>
              <a:t>We are looking for someone who can challenge constructively and build conﬁdence with members, colleagues, health partners and communities.</a:t>
            </a:r>
          </a:p>
          <a:p>
            <a:endParaRPr lang="en-GB" sz="1400" dirty="0"/>
          </a:p>
          <a:p>
            <a:r>
              <a:rPr lang="en-GB" sz="1400" dirty="0"/>
              <a:t>We are particularly interested in leaders who can demonstrate clear examples </a:t>
            </a:r>
            <a:r>
              <a:rPr lang="en-GB" sz="1400" kern="100" dirty="0">
                <a:ea typeface="Aptos" panose="020B0004020202020204" pitchFamily="34" charset="0"/>
                <a:cs typeface="Times New Roman"/>
              </a:rPr>
              <a:t>of innovation and change that align with large scale transformation programmes. You will bring strong ﬁnancial grip and strategic credibility, but also the ability to inﬂuence complex and evolving systems.</a:t>
            </a:r>
          </a:p>
          <a:p>
            <a:endParaRPr lang="en-GB" sz="1400" kern="100" dirty="0">
              <a:ea typeface="Aptos" panose="020B0004020202020204" pitchFamily="34" charset="0"/>
              <a:cs typeface="Times New Roman"/>
            </a:endParaRPr>
          </a:p>
          <a:p>
            <a:r>
              <a:rPr lang="en-GB" sz="1400" kern="100" dirty="0">
                <a:ea typeface="Aptos" panose="020B0004020202020204" pitchFamily="34" charset="0"/>
                <a:cs typeface="Times New Roman"/>
              </a:rPr>
              <a:t>You do not need to come from a traditional social work background to apply. What matters most is your leadership and your track record of delivering meaningful change.</a:t>
            </a:r>
          </a:p>
          <a:p>
            <a:endParaRPr lang="en-GB" sz="1400" kern="100" dirty="0">
              <a:ea typeface="Aptos" panose="020B0004020202020204" pitchFamily="34" charset="0"/>
              <a:cs typeface="Times New Roman"/>
            </a:endParaRPr>
          </a:p>
          <a:p>
            <a:r>
              <a:rPr lang="en-GB" sz="1400" kern="100" dirty="0">
                <a:ea typeface="Aptos" panose="020B0004020202020204" pitchFamily="34" charset="0"/>
                <a:cs typeface="Times New Roman"/>
              </a:rPr>
              <a:t>At Ealing, we are ambitious for our borough, our organisation and our communities. In a stable political environment, we are building a radically</a:t>
            </a:r>
          </a:p>
          <a:p>
            <a:r>
              <a:rPr lang="en-GB" sz="1400" kern="100" dirty="0">
                <a:ea typeface="Aptos" panose="020B0004020202020204" pitchFamily="34" charset="0"/>
                <a:cs typeface="Times New Roman"/>
              </a:rPr>
              <a:t>diﬀerent relationship with our communities. </a:t>
            </a:r>
          </a:p>
          <a:p>
            <a:endParaRPr lang="en-GB" sz="1400" kern="100" dirty="0">
              <a:ea typeface="Aptos" panose="020B0004020202020204" pitchFamily="34" charset="0"/>
              <a:cs typeface="Times New Roman"/>
            </a:endParaRPr>
          </a:p>
          <a:p>
            <a:r>
              <a:rPr lang="en-GB" sz="1400" kern="100" dirty="0">
                <a:ea typeface="Aptos" panose="020B0004020202020204" pitchFamily="34" charset="0"/>
                <a:cs typeface="Times New Roman"/>
              </a:rPr>
              <a:t>If you are excited by the opportunity to help shape the next phase of Adult Social Care, we would love to hear from you. At Ealing, we have built a strong and stable Adult Social Care service. It is ﬁnancially disciplined, trusted by partners and delivers good outcomes for residents. The next chapter requires something diﬀerent.</a:t>
            </a:r>
          </a:p>
          <a:p>
            <a:endParaRPr lang="en-GB" sz="1400" kern="100" dirty="0">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r>
              <a:rPr lang="en-GB" sz="1400" b="1" kern="100" dirty="0">
                <a:latin typeface="Aptos"/>
                <a:ea typeface="Aptos" panose="020B0004020202020204" pitchFamily="34" charset="0"/>
                <a:cs typeface="Times New Roman"/>
              </a:rPr>
              <a:t>For further information please contact our recruitment partners at Penna: </a:t>
            </a: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b="1" kern="100" dirty="0">
              <a:latin typeface="Aptos"/>
              <a:ea typeface="Aptos" panose="020B0004020202020204" pitchFamily="34" charset="0"/>
              <a:cs typeface="Times New Roman"/>
            </a:endParaRPr>
          </a:p>
          <a:p>
            <a:endParaRPr lang="en-GB" sz="1400" kern="100" dirty="0">
              <a:latin typeface="Aptos"/>
              <a:ea typeface="Aptos" panose="020B0004020202020204" pitchFamily="34" charset="0"/>
              <a:cs typeface="Times New Roman"/>
            </a:endParaRPr>
          </a:p>
          <a:p>
            <a:pPr algn="r">
              <a:lnSpc>
                <a:spcPct val="107000"/>
              </a:lnSpc>
              <a:spcAft>
                <a:spcPts val="800"/>
              </a:spcAft>
            </a:pPr>
            <a:r>
              <a:rPr lang="en-GB" sz="1400" b="1" kern="100" dirty="0">
                <a:latin typeface="Aptos" panose="020B0004020202020204" pitchFamily="34" charset="0"/>
                <a:ea typeface="Aptos" panose="020B0004020202020204" pitchFamily="34" charset="0"/>
                <a:cs typeface="Times New Roman" panose="02020603050405020304" pitchFamily="18" charset="0"/>
              </a:rPr>
              <a:t>Continued overleaf… </a:t>
            </a:r>
            <a:endParaRPr lang="en-GB" sz="1400" kern="100" dirty="0">
              <a:latin typeface="Aptos" panose="020B0004020202020204" pitchFamily="34" charset="0"/>
              <a:ea typeface="Aptos" panose="020B0004020202020204" pitchFamily="34" charset="0"/>
              <a:cs typeface="Times New Roman" panose="02020603050405020304" pitchFamily="18" charset="0"/>
            </a:endParaRPr>
          </a:p>
          <a:p>
            <a:endParaRPr lang="en-GB" sz="1400" dirty="0"/>
          </a:p>
          <a:p>
            <a:endParaRPr lang="en-GB" sz="1400" dirty="0"/>
          </a:p>
          <a:p>
            <a:endParaRPr lang="en-GB" sz="1400" dirty="0"/>
          </a:p>
          <a:p>
            <a:endParaRPr lang="en-GB" sz="1400" dirty="0"/>
          </a:p>
        </p:txBody>
      </p:sp>
      <p:pic>
        <p:nvPicPr>
          <p:cNvPr id="3" name="Picture 2" descr="Penna | Reference Material">
            <a:extLst>
              <a:ext uri="{FF2B5EF4-FFF2-40B4-BE49-F238E27FC236}">
                <a16:creationId xmlns:a16="http://schemas.microsoft.com/office/drawing/2014/main" id="{095C3E78-CD67-184E-90DE-AEA6EF881385}"/>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1234455" y="250488"/>
            <a:ext cx="966823" cy="62380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6">
            <a:extLst>
              <a:ext uri="{FF2B5EF4-FFF2-40B4-BE49-F238E27FC236}">
                <a16:creationId xmlns:a16="http://schemas.microsoft.com/office/drawing/2014/main" id="{689FA323-5931-25C4-B6DC-F51B77440031}"/>
              </a:ext>
            </a:extLst>
          </p:cNvPr>
          <p:cNvSpPr txBox="1"/>
          <p:nvPr/>
        </p:nvSpPr>
        <p:spPr>
          <a:xfrm>
            <a:off x="472441" y="408504"/>
            <a:ext cx="10012679"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dirty="0">
                <a:solidFill>
                  <a:srgbClr val="AA3367"/>
                </a:solidFill>
                <a:latin typeface="+mn-lt"/>
              </a:rPr>
              <a:t>	</a:t>
            </a:r>
            <a:endParaRPr lang="en-GB" sz="1400" b="0" i="0" u="none" strike="noStrike" baseline="0" dirty="0">
              <a:solidFill>
                <a:schemeClr val="tx1"/>
              </a:solidFill>
              <a:latin typeface="+mn-lt"/>
            </a:endParaRPr>
          </a:p>
        </p:txBody>
      </p:sp>
      <p:pic>
        <p:nvPicPr>
          <p:cNvPr id="5" name="Picture 4">
            <a:extLst>
              <a:ext uri="{FF2B5EF4-FFF2-40B4-BE49-F238E27FC236}">
                <a16:creationId xmlns:a16="http://schemas.microsoft.com/office/drawing/2014/main" id="{3E9393C5-1F7C-D90F-FA93-30C30313E9A8}"/>
              </a:ext>
            </a:extLst>
          </p:cNvPr>
          <p:cNvPicPr>
            <a:picLocks noChangeAspect="1"/>
          </p:cNvPicPr>
          <p:nvPr/>
        </p:nvPicPr>
        <p:blipFill>
          <a:blip r:embed="rId3"/>
          <a:stretch>
            <a:fillRect/>
          </a:stretch>
        </p:blipFill>
        <p:spPr>
          <a:xfrm>
            <a:off x="8051461" y="7530591"/>
            <a:ext cx="1385969" cy="1390034"/>
          </a:xfrm>
          <a:prstGeom prst="rect">
            <a:avLst/>
          </a:prstGeom>
        </p:spPr>
      </p:pic>
      <p:sp>
        <p:nvSpPr>
          <p:cNvPr id="6" name="TextBox 5">
            <a:extLst>
              <a:ext uri="{FF2B5EF4-FFF2-40B4-BE49-F238E27FC236}">
                <a16:creationId xmlns:a16="http://schemas.microsoft.com/office/drawing/2014/main" id="{68F9BB76-FC2A-E522-381D-A16A87241904}"/>
              </a:ext>
            </a:extLst>
          </p:cNvPr>
          <p:cNvSpPr txBox="1"/>
          <p:nvPr/>
        </p:nvSpPr>
        <p:spPr>
          <a:xfrm>
            <a:off x="7064862" y="8568188"/>
            <a:ext cx="2310129" cy="738664"/>
          </a:xfrm>
          <a:prstGeom prst="rect">
            <a:avLst/>
          </a:prstGeom>
          <a:noFill/>
        </p:spPr>
        <p:txBody>
          <a:bodyPr wrap="square" rtlCol="0">
            <a:spAutoFit/>
          </a:bodyPr>
          <a:lstStyle/>
          <a:p>
            <a:r>
              <a:rPr lang="en-GB" sz="1400" b="1" dirty="0"/>
              <a:t>Kelly Ridley</a:t>
            </a:r>
          </a:p>
          <a:p>
            <a:r>
              <a:rPr lang="en-GB" sz="1400" dirty="0"/>
              <a:t>on 07709 512415 or email: kelly.ridley@penna.com </a:t>
            </a:r>
          </a:p>
        </p:txBody>
      </p:sp>
      <p:pic>
        <p:nvPicPr>
          <p:cNvPr id="8" name="Picture 7">
            <a:extLst>
              <a:ext uri="{FF2B5EF4-FFF2-40B4-BE49-F238E27FC236}">
                <a16:creationId xmlns:a16="http://schemas.microsoft.com/office/drawing/2014/main" id="{D2183F85-ECA4-DAF5-978F-61341E4B8018}"/>
              </a:ext>
            </a:extLst>
          </p:cNvPr>
          <p:cNvPicPr>
            <a:picLocks noChangeAspect="1"/>
          </p:cNvPicPr>
          <p:nvPr/>
        </p:nvPicPr>
        <p:blipFill>
          <a:blip r:embed="rId4"/>
          <a:stretch>
            <a:fillRect/>
          </a:stretch>
        </p:blipFill>
        <p:spPr>
          <a:xfrm>
            <a:off x="10819709" y="7530591"/>
            <a:ext cx="1390035" cy="1390035"/>
          </a:xfrm>
          <a:prstGeom prst="rect">
            <a:avLst/>
          </a:prstGeom>
        </p:spPr>
      </p:pic>
      <p:sp>
        <p:nvSpPr>
          <p:cNvPr id="11" name="TextBox 10">
            <a:extLst>
              <a:ext uri="{FF2B5EF4-FFF2-40B4-BE49-F238E27FC236}">
                <a16:creationId xmlns:a16="http://schemas.microsoft.com/office/drawing/2014/main" id="{B4576EA9-8877-FADD-8658-BB58C10040A8}"/>
              </a:ext>
            </a:extLst>
          </p:cNvPr>
          <p:cNvSpPr txBox="1"/>
          <p:nvPr/>
        </p:nvSpPr>
        <p:spPr>
          <a:xfrm>
            <a:off x="9573148" y="8551294"/>
            <a:ext cx="2310129" cy="738664"/>
          </a:xfrm>
          <a:prstGeom prst="rect">
            <a:avLst/>
          </a:prstGeom>
          <a:noFill/>
        </p:spPr>
        <p:txBody>
          <a:bodyPr wrap="square" rtlCol="0">
            <a:spAutoFit/>
          </a:bodyPr>
          <a:lstStyle/>
          <a:p>
            <a:r>
              <a:rPr lang="en-GB" sz="1400" b="1" dirty="0"/>
              <a:t>Dawar Hashmi </a:t>
            </a:r>
          </a:p>
          <a:p>
            <a:r>
              <a:rPr lang="en-GB" sz="1400" dirty="0"/>
              <a:t>on 07513 706265 or email: dawar.hashmi@penna.com </a:t>
            </a:r>
          </a:p>
        </p:txBody>
      </p:sp>
    </p:spTree>
    <p:extLst>
      <p:ext uri="{BB962C8B-B14F-4D97-AF65-F5344CB8AC3E}">
        <p14:creationId xmlns:p14="http://schemas.microsoft.com/office/powerpoint/2010/main" val="129876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953C7-B908-7ED8-30B2-3D8345E0DF93}"/>
            </a:ext>
          </a:extLst>
        </p:cNvPr>
        <p:cNvGrpSpPr/>
        <p:nvPr/>
      </p:nvGrpSpPr>
      <p:grpSpPr>
        <a:xfrm>
          <a:off x="0" y="0"/>
          <a:ext cx="0" cy="0"/>
          <a:chOff x="0" y="0"/>
          <a:chExt cx="0" cy="0"/>
        </a:xfrm>
      </p:grpSpPr>
      <p:sp>
        <p:nvSpPr>
          <p:cNvPr id="96" name="TextBox 95">
            <a:extLst>
              <a:ext uri="{FF2B5EF4-FFF2-40B4-BE49-F238E27FC236}">
                <a16:creationId xmlns:a16="http://schemas.microsoft.com/office/drawing/2014/main" id="{2FC4C2CB-6238-1ACD-E455-21147FF5E69B}"/>
              </a:ext>
            </a:extLst>
          </p:cNvPr>
          <p:cNvSpPr txBox="1"/>
          <p:nvPr/>
        </p:nvSpPr>
        <p:spPr>
          <a:xfrm>
            <a:off x="449474" y="973832"/>
            <a:ext cx="3082895" cy="584775"/>
          </a:xfrm>
          <a:prstGeom prst="rect">
            <a:avLst/>
          </a:prstGeom>
          <a:noFill/>
        </p:spPr>
        <p:txBody>
          <a:bodyPr wrap="none" rtlCol="0">
            <a:spAutoFit/>
          </a:bodyPr>
          <a:lstStyle/>
          <a:p>
            <a:r>
              <a:rPr lang="en-GB" sz="3200" b="1" dirty="0">
                <a:solidFill>
                  <a:srgbClr val="008542"/>
                </a:solidFill>
                <a:latin typeface="Aptos" panose="020B0004020202020204" pitchFamily="34" charset="0"/>
                <a:cs typeface="Arial" panose="020B0604020202020204" pitchFamily="34" charset="0"/>
              </a:rPr>
              <a:t>Job Description</a:t>
            </a:r>
          </a:p>
        </p:txBody>
      </p:sp>
      <p:sp>
        <p:nvSpPr>
          <p:cNvPr id="3" name="TextBox 2">
            <a:extLst>
              <a:ext uri="{FF2B5EF4-FFF2-40B4-BE49-F238E27FC236}">
                <a16:creationId xmlns:a16="http://schemas.microsoft.com/office/drawing/2014/main" id="{332D65AE-ABF1-F2C5-2881-0C1B0C204641}"/>
              </a:ext>
            </a:extLst>
          </p:cNvPr>
          <p:cNvSpPr txBox="1"/>
          <p:nvPr/>
        </p:nvSpPr>
        <p:spPr>
          <a:xfrm>
            <a:off x="449474" y="5258823"/>
            <a:ext cx="3833034" cy="4170372"/>
          </a:xfrm>
          <a:prstGeom prst="rect">
            <a:avLst/>
          </a:prstGeom>
          <a:noFill/>
          <a:ln cap="flat">
            <a:noFill/>
          </a:ln>
        </p:spPr>
        <p:txBody>
          <a:bodyPr vert="horz" wrap="square" lIns="91440" tIns="45720" rIns="91440" bIns="45720" anchor="t" anchorCtr="0" compatLnSpc="1">
            <a:spAutoFit/>
          </a:bodyPr>
          <a:lstStyle/>
          <a:p>
            <a:r>
              <a:rPr lang="en-GB" sz="1400" b="1" i="1" dirty="0"/>
              <a:t>This role profile is non-contractual and provided for guidance. It will be updated and amended from time to time in accordance with the changing needs of the council and the requirements of the job.</a:t>
            </a:r>
          </a:p>
          <a:p>
            <a:endParaRPr lang="en-GB" sz="1400" dirty="0"/>
          </a:p>
          <a:p>
            <a:r>
              <a:rPr lang="en-GB" sz="1500" b="1" u="sng" dirty="0"/>
              <a:t>Purpose of role</a:t>
            </a:r>
          </a:p>
          <a:p>
            <a:endParaRPr lang="en-GB" sz="1400" b="1" dirty="0"/>
          </a:p>
          <a:p>
            <a:r>
              <a:rPr lang="en-GB" sz="1400" dirty="0"/>
              <a:t>The overarching purpose of the role is to deliver the policy aspirations and commitments of the Council, working with the Chief Executive and Strategic Leadership Team (SLT) colleagues to:-</a:t>
            </a:r>
          </a:p>
          <a:p>
            <a:endParaRPr lang="en-GB" sz="1400" dirty="0"/>
          </a:p>
          <a:p>
            <a:r>
              <a:rPr lang="en-GB" sz="1400" dirty="0"/>
              <a:t>• Provide strategic leadership and work internally and externally across functional and organisational boundaries to deliver services to Adults in the Borough and in relation to Public Health;</a:t>
            </a:r>
          </a:p>
          <a:p>
            <a:endParaRPr lang="en-GB" sz="1300" dirty="0"/>
          </a:p>
        </p:txBody>
      </p:sp>
      <p:sp>
        <p:nvSpPr>
          <p:cNvPr id="6" name="TextBox 5">
            <a:extLst>
              <a:ext uri="{FF2B5EF4-FFF2-40B4-BE49-F238E27FC236}">
                <a16:creationId xmlns:a16="http://schemas.microsoft.com/office/drawing/2014/main" id="{AB291BD5-53DB-8295-A006-2ECF460398E6}"/>
              </a:ext>
            </a:extLst>
          </p:cNvPr>
          <p:cNvSpPr txBox="1"/>
          <p:nvPr/>
        </p:nvSpPr>
        <p:spPr>
          <a:xfrm>
            <a:off x="4515749" y="1907177"/>
            <a:ext cx="3770101" cy="7832914"/>
          </a:xfrm>
          <a:prstGeom prst="rect">
            <a:avLst/>
          </a:prstGeom>
          <a:noFill/>
          <a:ln cap="flat">
            <a:noFill/>
          </a:ln>
        </p:spPr>
        <p:txBody>
          <a:bodyPr vert="horz" wrap="square" lIns="91440" tIns="45720" rIns="91440" bIns="45720" anchor="t" anchorCtr="0" compatLnSpc="1">
            <a:spAutoFit/>
          </a:bodyPr>
          <a:lstStyle/>
          <a:p>
            <a:r>
              <a:rPr lang="en-GB" sz="1400" dirty="0"/>
              <a:t>• Contribute to the collective corporate leadership of the Council;</a:t>
            </a:r>
          </a:p>
          <a:p>
            <a:endParaRPr lang="en-GB" sz="1400" dirty="0"/>
          </a:p>
          <a:p>
            <a:r>
              <a:rPr lang="en-GB" sz="1400" dirty="0"/>
              <a:t>• Be a powerful and persuasive advocate of the Council’s vision, values and priorities; and have significant influence across the Council and its partners;</a:t>
            </a:r>
          </a:p>
          <a:p>
            <a:endParaRPr lang="en-GB" sz="1400" dirty="0"/>
          </a:p>
          <a:p>
            <a:r>
              <a:rPr lang="en-GB" sz="1400" dirty="0"/>
              <a:t>• Champion the Council’s ambition for the people of Ealing and be the Council’s strategic lead for Social Care Integration, Public Health, our Well Being Strategy, Safeguarding and Homelessness, Joint Strategic Needs Assessment and national/regional/local initiatives in relation to Adult’ Social Care and Public Health;</a:t>
            </a:r>
          </a:p>
          <a:p>
            <a:endParaRPr lang="en-GB" sz="1400" dirty="0"/>
          </a:p>
          <a:p>
            <a:r>
              <a:rPr lang="en-GB" sz="1400" dirty="0"/>
              <a:t>• Provide proactive leadership and professional guidance to the Chief Executive, the Leader, Strategic Leadership Team and the Council on all matters related to Adults and Public Health; and discharge all relevant statutory responsibilities relating to their services including the statutory duties of the Director of Adults’ Services.</a:t>
            </a:r>
          </a:p>
          <a:p>
            <a:endParaRPr lang="en-GB" sz="1400" dirty="0"/>
          </a:p>
          <a:p>
            <a:r>
              <a:rPr lang="en-GB" sz="1500" b="1" u="sng" dirty="0"/>
              <a:t>Key accountabilities</a:t>
            </a:r>
          </a:p>
          <a:p>
            <a:endParaRPr lang="en-GB" sz="1400" dirty="0"/>
          </a:p>
          <a:p>
            <a:r>
              <a:rPr lang="en-GB" sz="1400" b="1" u="sng" dirty="0"/>
              <a:t>Strategic and corporate responsibility</a:t>
            </a:r>
          </a:p>
          <a:p>
            <a:endParaRPr lang="en-GB" sz="1400" u="sng" dirty="0"/>
          </a:p>
          <a:p>
            <a:r>
              <a:rPr lang="en-GB" sz="1400" dirty="0"/>
              <a:t>• To be the corporate lead for the Council on all aspects of effective safeguarding and the health and wellbeing for the borough.</a:t>
            </a:r>
          </a:p>
          <a:p>
            <a:endParaRPr lang="en-GB" sz="1400" dirty="0"/>
          </a:p>
          <a:p>
            <a:endParaRPr lang="en-GB" sz="1400" dirty="0"/>
          </a:p>
          <a:p>
            <a:pPr marL="285750" lvl="0" indent="-285750">
              <a:buFont typeface="Arial" panose="020B0604020202020204" pitchFamily="34" charset="0"/>
              <a:buChar char="•"/>
            </a:pPr>
            <a:endParaRPr lang="en-GB" sz="1300" dirty="0"/>
          </a:p>
        </p:txBody>
      </p:sp>
      <p:sp>
        <p:nvSpPr>
          <p:cNvPr id="8" name="TextBox 7">
            <a:extLst>
              <a:ext uri="{FF2B5EF4-FFF2-40B4-BE49-F238E27FC236}">
                <a16:creationId xmlns:a16="http://schemas.microsoft.com/office/drawing/2014/main" id="{309BD485-C8C0-1621-0ED9-6335836FF3D0}"/>
              </a:ext>
            </a:extLst>
          </p:cNvPr>
          <p:cNvSpPr txBox="1"/>
          <p:nvPr/>
        </p:nvSpPr>
        <p:spPr>
          <a:xfrm>
            <a:off x="8519093" y="1907177"/>
            <a:ext cx="3770101" cy="7201972"/>
          </a:xfrm>
          <a:prstGeom prst="rect">
            <a:avLst/>
          </a:prstGeom>
          <a:noFill/>
          <a:ln cap="flat">
            <a:noFill/>
          </a:ln>
        </p:spPr>
        <p:txBody>
          <a:bodyPr vert="horz" wrap="square" lIns="91440" tIns="45720" rIns="91440" bIns="45720" anchor="t" anchorCtr="0" compatLnSpc="1">
            <a:spAutoFit/>
          </a:bodyPr>
          <a:lstStyle/>
          <a:p>
            <a:r>
              <a:rPr lang="en-GB" sz="1400" dirty="0"/>
              <a:t>• To act as the ‘Accountable Person’ under the Building Safety Act 2022 for relevant activities /properties within your portfolio.</a:t>
            </a:r>
          </a:p>
          <a:p>
            <a:endParaRPr lang="en-GB" sz="1400" dirty="0"/>
          </a:p>
          <a:p>
            <a:r>
              <a:rPr lang="en-GB" sz="1400" dirty="0"/>
              <a:t>• Working with partners, lead and promote continuous improvement through the development and implementation of strategies and mechanisms in adults’ social care and Public Health to secure effective outcomes for adults locally and sub-regionally.</a:t>
            </a:r>
          </a:p>
          <a:p>
            <a:endParaRPr lang="en-GB" sz="1400" dirty="0"/>
          </a:p>
          <a:p>
            <a:r>
              <a:rPr lang="en-GB" sz="1400" dirty="0"/>
              <a:t>• To develop proactively appropriate external partnership working to devise new strategic innovative approaches to service delivery that help to deliver the medium-term financial strategy and longer term strategic objectives.</a:t>
            </a:r>
          </a:p>
          <a:p>
            <a:endParaRPr lang="en-GB" sz="1400" dirty="0"/>
          </a:p>
          <a:p>
            <a:r>
              <a:rPr lang="en-GB" sz="1400" dirty="0"/>
              <a:t>•To provide strategic leadership working internally and externally across functional and organisational boundaries to integrate and deliver high quality and effective Adult Services.</a:t>
            </a:r>
          </a:p>
          <a:p>
            <a:endParaRPr lang="en-GB" sz="1400" dirty="0"/>
          </a:p>
          <a:p>
            <a:r>
              <a:rPr lang="en-GB" sz="1400" dirty="0"/>
              <a:t>• To be the Council’s strategic lead for a range of statutory safeguarding services to adults.</a:t>
            </a:r>
          </a:p>
          <a:p>
            <a:endParaRPr lang="en-GB" sz="1400" dirty="0"/>
          </a:p>
          <a:p>
            <a:r>
              <a:rPr lang="en-GB" sz="1400" dirty="0"/>
              <a:t>• To establish, develop and maintain effective partnerships with all stakeholders involved in the delivery of services to adults across Ealing including the provision of support to the Ealing Safeguarding Adults Board.</a:t>
            </a:r>
          </a:p>
          <a:p>
            <a:endParaRPr lang="en-GB" sz="1400" dirty="0"/>
          </a:p>
          <a:p>
            <a:endParaRPr lang="en-GB" sz="1400" dirty="0"/>
          </a:p>
        </p:txBody>
      </p:sp>
      <p:graphicFrame>
        <p:nvGraphicFramePr>
          <p:cNvPr id="18" name="Table 17">
            <a:extLst>
              <a:ext uri="{FF2B5EF4-FFF2-40B4-BE49-F238E27FC236}">
                <a16:creationId xmlns:a16="http://schemas.microsoft.com/office/drawing/2014/main" id="{75B20963-A755-F190-39ED-C62F27A17FEA}"/>
              </a:ext>
            </a:extLst>
          </p:cNvPr>
          <p:cNvGraphicFramePr>
            <a:graphicFrameLocks noGrp="1"/>
          </p:cNvGraphicFramePr>
          <p:nvPr>
            <p:extLst>
              <p:ext uri="{D42A27DB-BD31-4B8C-83A1-F6EECF244321}">
                <p14:modId xmlns:p14="http://schemas.microsoft.com/office/powerpoint/2010/main" val="1779839735"/>
              </p:ext>
            </p:extLst>
          </p:nvPr>
        </p:nvGraphicFramePr>
        <p:xfrm>
          <a:off x="449474" y="1907177"/>
          <a:ext cx="3833034" cy="3179642"/>
        </p:xfrm>
        <a:graphic>
          <a:graphicData uri="http://schemas.openxmlformats.org/drawingml/2006/table">
            <a:tbl>
              <a:tblPr firstRow="1" bandRow="1">
                <a:tableStyleId>{5C22544A-7EE6-4342-B048-85BDC9FD1C3A}</a:tableStyleId>
              </a:tblPr>
              <a:tblGrid>
                <a:gridCol w="1496234">
                  <a:extLst>
                    <a:ext uri="{9D8B030D-6E8A-4147-A177-3AD203B41FA5}">
                      <a16:colId xmlns:a16="http://schemas.microsoft.com/office/drawing/2014/main" val="1988073376"/>
                    </a:ext>
                  </a:extLst>
                </a:gridCol>
                <a:gridCol w="2336800">
                  <a:extLst>
                    <a:ext uri="{9D8B030D-6E8A-4147-A177-3AD203B41FA5}">
                      <a16:colId xmlns:a16="http://schemas.microsoft.com/office/drawing/2014/main" val="2983689531"/>
                    </a:ext>
                  </a:extLst>
                </a:gridCol>
              </a:tblGrid>
              <a:tr h="384868">
                <a:tc>
                  <a:txBody>
                    <a:bodyPr/>
                    <a:lstStyle/>
                    <a:p>
                      <a:r>
                        <a:rPr lang="en-GB" sz="1400" b="1" dirty="0">
                          <a:solidFill>
                            <a:schemeClr val="tx1"/>
                          </a:solidFill>
                          <a:latin typeface="+mn-lt"/>
                        </a:rPr>
                        <a:t>Job Title: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400" b="0" dirty="0">
                          <a:solidFill>
                            <a:schemeClr val="tx1"/>
                          </a:solidFill>
                        </a:rPr>
                        <a:t>Strategic Director Adults &amp; Public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61829155"/>
                  </a:ext>
                </a:extLst>
              </a:tr>
              <a:tr h="283467">
                <a:tc>
                  <a:txBody>
                    <a:bodyPr/>
                    <a:lstStyle/>
                    <a:p>
                      <a:r>
                        <a:rPr lang="en-GB" sz="1400" b="1" dirty="0">
                          <a:latin typeface="+mn-lt"/>
                        </a:rPr>
                        <a:t>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b="0" dirty="0">
                          <a:solidFill>
                            <a:schemeClr val="tx1"/>
                          </a:solidFill>
                        </a:rPr>
                        <a:t>Strategic Director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29736378"/>
                  </a:ext>
                </a:extLst>
              </a:tr>
              <a:tr h="347330">
                <a:tc>
                  <a:txBody>
                    <a:bodyPr/>
                    <a:lstStyle/>
                    <a:p>
                      <a:r>
                        <a:rPr lang="en-GB" sz="1400" b="1" dirty="0">
                          <a:latin typeface="+mn-lt"/>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400" b="0" dirty="0">
                          <a:solidFill>
                            <a:schemeClr val="tx1"/>
                          </a:solidFill>
                        </a:rPr>
                        <a:t>Perceval House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85280769"/>
                  </a:ext>
                </a:extLst>
              </a:tr>
              <a:tr h="283467">
                <a:tc>
                  <a:txBody>
                    <a:bodyPr/>
                    <a:lstStyle/>
                    <a:p>
                      <a:r>
                        <a:rPr lang="en-GB" sz="1400" b="1" dirty="0">
                          <a:latin typeface="+mn-lt"/>
                        </a:rPr>
                        <a:t>Role reports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b="0" dirty="0">
                          <a:solidFill>
                            <a:schemeClr val="tx1"/>
                          </a:solidFill>
                        </a:rPr>
                        <a:t>Chief Executive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38175773"/>
                  </a:ext>
                </a:extLst>
              </a:tr>
              <a:tr h="283467">
                <a:tc>
                  <a:txBody>
                    <a:bodyPr/>
                    <a:lstStyle/>
                    <a:p>
                      <a:r>
                        <a:rPr lang="en-GB" sz="1400" b="1" dirty="0">
                          <a:latin typeface="+mn-lt"/>
                        </a:rPr>
                        <a:t>Direct 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4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43776999"/>
                  </a:ext>
                </a:extLst>
              </a:tr>
              <a:tr h="334116">
                <a:tc>
                  <a:txBody>
                    <a:bodyPr/>
                    <a:lstStyle/>
                    <a:p>
                      <a:r>
                        <a:rPr lang="en-GB" sz="1400" b="1" dirty="0">
                          <a:latin typeface="+mn-lt"/>
                        </a:rPr>
                        <a:t>Indirect 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b="0"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4045841"/>
                  </a:ext>
                </a:extLst>
              </a:tr>
              <a:tr h="334116">
                <a:tc>
                  <a:txBody>
                    <a:bodyPr/>
                    <a:lstStyle/>
                    <a:p>
                      <a:r>
                        <a:rPr lang="en-GB" sz="1400" b="1" dirty="0">
                          <a:latin typeface="+mn-lt"/>
                        </a:rPr>
                        <a:t>Headcount: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400" b="0" dirty="0">
                          <a:solidFill>
                            <a:schemeClr val="tx1"/>
                          </a:solidFill>
                        </a:rPr>
                        <a:t>Circ 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68113074"/>
                  </a:ext>
                </a:extLst>
              </a:tr>
              <a:tr h="481893">
                <a:tc>
                  <a:txBody>
                    <a:bodyPr/>
                    <a:lstStyle/>
                    <a:p>
                      <a:r>
                        <a:rPr lang="en-GB" sz="1400" b="1" dirty="0">
                          <a:latin typeface="+mn-lt"/>
                        </a:rPr>
                        <a:t>Budget: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b="0" dirty="0">
                          <a:solidFill>
                            <a:schemeClr val="tx1"/>
                          </a:solidFill>
                        </a:rPr>
                        <a:t>Accountable for services revenue gross budget of c£103m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60449102"/>
                  </a:ext>
                </a:extLst>
              </a:tr>
            </a:tbl>
          </a:graphicData>
        </a:graphic>
      </p:graphicFrame>
      <p:pic>
        <p:nvPicPr>
          <p:cNvPr id="20" name="Picture 19">
            <a:extLst>
              <a:ext uri="{FF2B5EF4-FFF2-40B4-BE49-F238E27FC236}">
                <a16:creationId xmlns:a16="http://schemas.microsoft.com/office/drawing/2014/main" id="{91B960C4-9606-03CF-4F31-F15C3AEDBAD1}"/>
              </a:ext>
            </a:extLst>
          </p:cNvPr>
          <p:cNvPicPr>
            <a:picLocks noChangeAspect="1"/>
          </p:cNvPicPr>
          <p:nvPr/>
        </p:nvPicPr>
        <p:blipFill>
          <a:blip r:embed="rId2"/>
          <a:stretch>
            <a:fillRect/>
          </a:stretch>
        </p:blipFill>
        <p:spPr>
          <a:xfrm>
            <a:off x="5908095" y="8917108"/>
            <a:ext cx="6444031" cy="384081"/>
          </a:xfrm>
          <a:prstGeom prst="rect">
            <a:avLst/>
          </a:prstGeom>
        </p:spPr>
      </p:pic>
    </p:spTree>
    <p:extLst>
      <p:ext uri="{BB962C8B-B14F-4D97-AF65-F5344CB8AC3E}">
        <p14:creationId xmlns:p14="http://schemas.microsoft.com/office/powerpoint/2010/main" val="349969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1F8EC-CF57-3001-570C-2F937112DF6D}"/>
            </a:ext>
          </a:extLst>
        </p:cNvPr>
        <p:cNvGrpSpPr/>
        <p:nvPr/>
      </p:nvGrpSpPr>
      <p:grpSpPr>
        <a:xfrm>
          <a:off x="0" y="0"/>
          <a:ext cx="0" cy="0"/>
          <a:chOff x="0" y="0"/>
          <a:chExt cx="0" cy="0"/>
        </a:xfrm>
      </p:grpSpPr>
      <p:sp>
        <p:nvSpPr>
          <p:cNvPr id="96" name="TextBox 95">
            <a:extLst>
              <a:ext uri="{FF2B5EF4-FFF2-40B4-BE49-F238E27FC236}">
                <a16:creationId xmlns:a16="http://schemas.microsoft.com/office/drawing/2014/main" id="{6B3614BB-3720-9613-4616-BC1BF1A0DF8E}"/>
              </a:ext>
            </a:extLst>
          </p:cNvPr>
          <p:cNvSpPr txBox="1"/>
          <p:nvPr/>
        </p:nvSpPr>
        <p:spPr>
          <a:xfrm>
            <a:off x="449474" y="973832"/>
            <a:ext cx="3082895" cy="584775"/>
          </a:xfrm>
          <a:prstGeom prst="rect">
            <a:avLst/>
          </a:prstGeom>
          <a:noFill/>
        </p:spPr>
        <p:txBody>
          <a:bodyPr wrap="none" rtlCol="0">
            <a:spAutoFit/>
          </a:bodyPr>
          <a:lstStyle/>
          <a:p>
            <a:r>
              <a:rPr lang="en-GB" sz="3200" b="1" dirty="0">
                <a:solidFill>
                  <a:srgbClr val="008542"/>
                </a:solidFill>
                <a:latin typeface="Aptos" panose="020B0004020202020204" pitchFamily="34" charset="0"/>
                <a:cs typeface="Arial" panose="020B0604020202020204" pitchFamily="34" charset="0"/>
              </a:rPr>
              <a:t>Job Description</a:t>
            </a:r>
          </a:p>
        </p:txBody>
      </p:sp>
      <p:sp>
        <p:nvSpPr>
          <p:cNvPr id="3" name="TextBox 2">
            <a:extLst>
              <a:ext uri="{FF2B5EF4-FFF2-40B4-BE49-F238E27FC236}">
                <a16:creationId xmlns:a16="http://schemas.microsoft.com/office/drawing/2014/main" id="{2DF78F03-B557-8240-9EF6-EB69DF64D17D}"/>
              </a:ext>
            </a:extLst>
          </p:cNvPr>
          <p:cNvSpPr txBox="1"/>
          <p:nvPr/>
        </p:nvSpPr>
        <p:spPr>
          <a:xfrm>
            <a:off x="373300" y="1754321"/>
            <a:ext cx="3863258" cy="7201972"/>
          </a:xfrm>
          <a:prstGeom prst="rect">
            <a:avLst/>
          </a:prstGeom>
          <a:noFill/>
          <a:ln cap="flat">
            <a:noFill/>
          </a:ln>
        </p:spPr>
        <p:txBody>
          <a:bodyPr vert="horz" wrap="square" lIns="91440" tIns="45720" rIns="91440" bIns="45720" anchor="t" anchorCtr="0" compatLnSpc="1">
            <a:spAutoFit/>
          </a:bodyPr>
          <a:lstStyle/>
          <a:p>
            <a:r>
              <a:rPr lang="en-GB" sz="1400" dirty="0"/>
              <a:t>• To represent the Chief Executive and the Council at meetings/boards/forums with external partners/organisations as appropriate.</a:t>
            </a:r>
          </a:p>
          <a:p>
            <a:endParaRPr lang="en-GB" sz="1400" dirty="0"/>
          </a:p>
          <a:p>
            <a:r>
              <a:rPr lang="en-GB" sz="1400" dirty="0"/>
              <a:t>• To make a major and visible contribution to the corporate leadership of the council as a member of corporate board, advocating and modelling the council’s vision, values, behaviours and priorities.</a:t>
            </a:r>
          </a:p>
          <a:p>
            <a:endParaRPr lang="en-GB" sz="1400" dirty="0"/>
          </a:p>
          <a:p>
            <a:r>
              <a:rPr lang="en-GB" sz="1400" dirty="0"/>
              <a:t>• To be the strategic lead in meeting the requirements of the medium-term financial strategy in allocated services.</a:t>
            </a:r>
          </a:p>
          <a:p>
            <a:endParaRPr lang="en-GB" sz="1400" dirty="0"/>
          </a:p>
          <a:p>
            <a:r>
              <a:rPr lang="en-GB" sz="1400" dirty="0"/>
              <a:t>• To lead the establishment and development of internal/external partnerships to facilitate the co-ordination and delivery of the council’s objectives in adults’ social care and public health; and</a:t>
            </a:r>
          </a:p>
          <a:p>
            <a:endParaRPr lang="en-GB" sz="1400" dirty="0"/>
          </a:p>
          <a:p>
            <a:r>
              <a:rPr lang="en-GB" sz="1400" dirty="0"/>
              <a:t>• To be the strategic lead in ensuring effective consultation/communication mechanisms with all appropriate stakeholders, including service users are implemented for allocated services.</a:t>
            </a:r>
          </a:p>
          <a:p>
            <a:endParaRPr lang="en-GB" sz="1400" dirty="0"/>
          </a:p>
          <a:p>
            <a:r>
              <a:rPr lang="en-GB" sz="1400" b="1" u="sng" dirty="0"/>
              <a:t>Service and resource management</a:t>
            </a:r>
          </a:p>
          <a:p>
            <a:endParaRPr lang="en-GB" sz="1400" b="1" dirty="0"/>
          </a:p>
          <a:p>
            <a:r>
              <a:rPr lang="en-GB" sz="1400" dirty="0"/>
              <a:t>• To be accountable for ensuring the effective organisation and management of allocated services to meet relevant statutory requirements, service delivery and corporate plan objectives.</a:t>
            </a:r>
          </a:p>
          <a:p>
            <a:endParaRPr lang="en-GB" sz="1400" dirty="0"/>
          </a:p>
        </p:txBody>
      </p:sp>
      <p:sp>
        <p:nvSpPr>
          <p:cNvPr id="6" name="TextBox 5">
            <a:extLst>
              <a:ext uri="{FF2B5EF4-FFF2-40B4-BE49-F238E27FC236}">
                <a16:creationId xmlns:a16="http://schemas.microsoft.com/office/drawing/2014/main" id="{A55B8929-4EBB-126E-37E4-41256EDF7AB6}"/>
              </a:ext>
            </a:extLst>
          </p:cNvPr>
          <p:cNvSpPr txBox="1"/>
          <p:nvPr/>
        </p:nvSpPr>
        <p:spPr>
          <a:xfrm>
            <a:off x="4406900" y="1754321"/>
            <a:ext cx="3973059" cy="6971139"/>
          </a:xfrm>
          <a:prstGeom prst="rect">
            <a:avLst/>
          </a:prstGeom>
          <a:noFill/>
          <a:ln cap="flat">
            <a:noFill/>
          </a:ln>
        </p:spPr>
        <p:txBody>
          <a:bodyPr vert="horz" wrap="square" lIns="91440" tIns="45720" rIns="91440" bIns="45720" anchor="t" anchorCtr="0" compatLnSpc="1">
            <a:spAutoFit/>
          </a:bodyPr>
          <a:lstStyle/>
          <a:p>
            <a:r>
              <a:rPr lang="en-GB" sz="1400" dirty="0"/>
              <a:t>• To maintain a clear vision that places safeguarding and improving outcomes for vulnerable adults at the centre of the Directorate approach, ensuring that the Authority meets regulatory and other legal and policy standards.</a:t>
            </a:r>
          </a:p>
          <a:p>
            <a:endParaRPr lang="en-GB" sz="1400" dirty="0"/>
          </a:p>
          <a:p>
            <a:r>
              <a:rPr lang="en-GB" sz="1400" dirty="0"/>
              <a:t>• To lead and join up business plans and strategies for all areas of responsibility across the department, ensuring effective consultation with customers, partners and other departments including Health partners,</a:t>
            </a:r>
          </a:p>
          <a:p>
            <a:r>
              <a:rPr lang="en-GB" sz="1400" dirty="0"/>
              <a:t> police and Community groups.</a:t>
            </a:r>
          </a:p>
          <a:p>
            <a:endParaRPr lang="en-GB" sz="1400" dirty="0"/>
          </a:p>
          <a:p>
            <a:r>
              <a:rPr lang="en-GB" sz="1400" dirty="0"/>
              <a:t>• To discharge statutory duties across the department and partnerships and advise Members and the corporate management team in relation to policies, priorities and strategies related to these matters.</a:t>
            </a:r>
          </a:p>
          <a:p>
            <a:endParaRPr lang="en-GB" sz="1400" dirty="0"/>
          </a:p>
          <a:p>
            <a:r>
              <a:rPr lang="en-GB" sz="1400" dirty="0"/>
              <a:t>• To establish and achieve a performance-driven culture, in line with the corporate vision and values, ensuring effective preparation for external inspection is in place and where required develop post inspection improvement plans.</a:t>
            </a:r>
          </a:p>
          <a:p>
            <a:endParaRPr lang="en-GB" sz="1400" dirty="0"/>
          </a:p>
          <a:p>
            <a:r>
              <a:rPr lang="en-GB" sz="1400" dirty="0"/>
              <a:t>• To work with the ICB and provider organisations to commission and ensure the delivery of integrated health &amp; social care services for adult customers in accordance with the Council’s strategies and action plans.</a:t>
            </a:r>
          </a:p>
          <a:p>
            <a:endParaRPr lang="en-GB" sz="1400" dirty="0"/>
          </a:p>
          <a:p>
            <a:pPr marL="285750" lvl="0" indent="-285750">
              <a:buFont typeface="Arial" panose="020B0604020202020204" pitchFamily="34" charset="0"/>
              <a:buChar char="•"/>
            </a:pPr>
            <a:endParaRPr lang="en-GB" sz="1300" dirty="0"/>
          </a:p>
        </p:txBody>
      </p:sp>
      <p:sp>
        <p:nvSpPr>
          <p:cNvPr id="8" name="TextBox 7">
            <a:extLst>
              <a:ext uri="{FF2B5EF4-FFF2-40B4-BE49-F238E27FC236}">
                <a16:creationId xmlns:a16="http://schemas.microsoft.com/office/drawing/2014/main" id="{BEF0F0D6-04F1-FC19-8553-DC64EC63D56C}"/>
              </a:ext>
            </a:extLst>
          </p:cNvPr>
          <p:cNvSpPr txBox="1"/>
          <p:nvPr/>
        </p:nvSpPr>
        <p:spPr>
          <a:xfrm>
            <a:off x="8565044" y="1558607"/>
            <a:ext cx="3770101" cy="7386638"/>
          </a:xfrm>
          <a:prstGeom prst="rect">
            <a:avLst/>
          </a:prstGeom>
          <a:noFill/>
          <a:ln cap="flat">
            <a:noFill/>
          </a:ln>
        </p:spPr>
        <p:txBody>
          <a:bodyPr vert="horz" wrap="square" lIns="91440" tIns="45720" rIns="91440" bIns="45720" anchor="t" anchorCtr="0" compatLnSpc="1">
            <a:spAutoFit/>
          </a:bodyPr>
          <a:lstStyle/>
          <a:p>
            <a:endParaRPr lang="en-GB" sz="1300" dirty="0"/>
          </a:p>
          <a:p>
            <a:r>
              <a:rPr lang="en-GB" sz="1400" dirty="0"/>
              <a:t>• To develop and embed within the service a customer focused culture that fully supports and is aligned with an integrated and accessible service for Adult Service customers in Ealing.</a:t>
            </a:r>
          </a:p>
          <a:p>
            <a:endParaRPr lang="en-GB" sz="1400" dirty="0"/>
          </a:p>
          <a:p>
            <a:r>
              <a:rPr lang="en-GB" sz="1400" dirty="0"/>
              <a:t>• To be responsible for effective budget and resource management, encompassing the optimisation of value for money, robust and transparent monitoring, forecasting, corrective action and reporting.</a:t>
            </a:r>
          </a:p>
          <a:p>
            <a:endParaRPr lang="en-GB" sz="1400" dirty="0"/>
          </a:p>
          <a:p>
            <a:r>
              <a:rPr lang="en-GB" sz="1400" dirty="0"/>
              <a:t>• To be accountable for services revenue gross budget £103m </a:t>
            </a:r>
          </a:p>
          <a:p>
            <a:endParaRPr lang="en-GB" sz="1400" dirty="0"/>
          </a:p>
          <a:p>
            <a:r>
              <a:rPr lang="en-GB" sz="1400" b="1" u="sng" dirty="0"/>
              <a:t>Managing self</a:t>
            </a:r>
          </a:p>
          <a:p>
            <a:endParaRPr lang="en-GB" sz="1400" dirty="0"/>
          </a:p>
          <a:p>
            <a:r>
              <a:rPr lang="en-GB" sz="1400" dirty="0"/>
              <a:t>• To manage personal workload, changing priorities and personal objectives.</a:t>
            </a:r>
          </a:p>
          <a:p>
            <a:endParaRPr lang="en-GB" sz="1400" dirty="0"/>
          </a:p>
          <a:p>
            <a:r>
              <a:rPr lang="en-GB" sz="1400" dirty="0"/>
              <a:t>• To maintain relevant and proportionate understanding of the trends and issues relating to areas of specific responsibility and local government and public services as whole.</a:t>
            </a:r>
          </a:p>
          <a:p>
            <a:endParaRPr lang="en-GB" sz="1400" dirty="0"/>
          </a:p>
          <a:p>
            <a:r>
              <a:rPr lang="en-GB" sz="1400" b="1" u="sng" dirty="0"/>
              <a:t>Leading and managing people</a:t>
            </a:r>
          </a:p>
          <a:p>
            <a:endParaRPr lang="en-GB" sz="1400" dirty="0"/>
          </a:p>
          <a:p>
            <a:r>
              <a:rPr lang="en-GB" sz="1400" dirty="0"/>
              <a:t>• To create and maintain a positive organisational culture that promotes the council’s values and inspires guides and develops staff.</a:t>
            </a:r>
          </a:p>
          <a:p>
            <a:endParaRPr lang="en-GB" sz="1400" dirty="0"/>
          </a:p>
          <a:p>
            <a:pPr marL="285750" lvl="0" indent="-285750">
              <a:buFont typeface="Arial" panose="020B0604020202020204" pitchFamily="34" charset="0"/>
              <a:buChar char="•"/>
            </a:pPr>
            <a:endParaRPr lang="en-GB" sz="1300" dirty="0"/>
          </a:p>
        </p:txBody>
      </p:sp>
      <p:pic>
        <p:nvPicPr>
          <p:cNvPr id="5" name="Picture 4">
            <a:extLst>
              <a:ext uri="{FF2B5EF4-FFF2-40B4-BE49-F238E27FC236}">
                <a16:creationId xmlns:a16="http://schemas.microsoft.com/office/drawing/2014/main" id="{9BFD9008-ED7C-CA90-36A6-F84A0B9938BE}"/>
              </a:ext>
            </a:extLst>
          </p:cNvPr>
          <p:cNvPicPr>
            <a:picLocks noChangeAspect="1"/>
          </p:cNvPicPr>
          <p:nvPr/>
        </p:nvPicPr>
        <p:blipFill>
          <a:blip r:embed="rId2"/>
          <a:stretch>
            <a:fillRect/>
          </a:stretch>
        </p:blipFill>
        <p:spPr>
          <a:xfrm>
            <a:off x="5891114" y="8956293"/>
            <a:ext cx="6444031" cy="384081"/>
          </a:xfrm>
          <a:prstGeom prst="rect">
            <a:avLst/>
          </a:prstGeom>
        </p:spPr>
      </p:pic>
    </p:spTree>
    <p:extLst>
      <p:ext uri="{BB962C8B-B14F-4D97-AF65-F5344CB8AC3E}">
        <p14:creationId xmlns:p14="http://schemas.microsoft.com/office/powerpoint/2010/main" val="202339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B8438-EC4F-2E58-CFFE-A9F8017E6467}"/>
            </a:ext>
          </a:extLst>
        </p:cNvPr>
        <p:cNvGrpSpPr/>
        <p:nvPr/>
      </p:nvGrpSpPr>
      <p:grpSpPr>
        <a:xfrm>
          <a:off x="0" y="0"/>
          <a:ext cx="0" cy="0"/>
          <a:chOff x="0" y="0"/>
          <a:chExt cx="0" cy="0"/>
        </a:xfrm>
      </p:grpSpPr>
      <p:sp>
        <p:nvSpPr>
          <p:cNvPr id="96" name="TextBox 95">
            <a:extLst>
              <a:ext uri="{FF2B5EF4-FFF2-40B4-BE49-F238E27FC236}">
                <a16:creationId xmlns:a16="http://schemas.microsoft.com/office/drawing/2014/main" id="{8468C182-7A40-64E1-02B4-5086D741A0D0}"/>
              </a:ext>
            </a:extLst>
          </p:cNvPr>
          <p:cNvSpPr txBox="1"/>
          <p:nvPr/>
        </p:nvSpPr>
        <p:spPr>
          <a:xfrm>
            <a:off x="449474" y="973832"/>
            <a:ext cx="3082895" cy="584775"/>
          </a:xfrm>
          <a:prstGeom prst="rect">
            <a:avLst/>
          </a:prstGeom>
          <a:noFill/>
        </p:spPr>
        <p:txBody>
          <a:bodyPr wrap="none" rtlCol="0">
            <a:spAutoFit/>
          </a:bodyPr>
          <a:lstStyle/>
          <a:p>
            <a:r>
              <a:rPr lang="en-GB" sz="3200" b="1" dirty="0">
                <a:solidFill>
                  <a:srgbClr val="008542"/>
                </a:solidFill>
                <a:latin typeface="Aptos" panose="020B0004020202020204" pitchFamily="34" charset="0"/>
                <a:cs typeface="Arial" panose="020B0604020202020204" pitchFamily="34" charset="0"/>
              </a:rPr>
              <a:t>Job Description</a:t>
            </a:r>
          </a:p>
        </p:txBody>
      </p:sp>
      <p:sp>
        <p:nvSpPr>
          <p:cNvPr id="3" name="TextBox 2">
            <a:extLst>
              <a:ext uri="{FF2B5EF4-FFF2-40B4-BE49-F238E27FC236}">
                <a16:creationId xmlns:a16="http://schemas.microsoft.com/office/drawing/2014/main" id="{BC1C6904-BF0F-9410-670D-FE1B581EB1FA}"/>
              </a:ext>
            </a:extLst>
          </p:cNvPr>
          <p:cNvSpPr txBox="1"/>
          <p:nvPr/>
        </p:nvSpPr>
        <p:spPr>
          <a:xfrm>
            <a:off x="373300" y="1754321"/>
            <a:ext cx="3728800" cy="7632859"/>
          </a:xfrm>
          <a:prstGeom prst="rect">
            <a:avLst/>
          </a:prstGeom>
          <a:noFill/>
          <a:ln cap="flat">
            <a:noFill/>
          </a:ln>
        </p:spPr>
        <p:txBody>
          <a:bodyPr vert="horz" wrap="square" lIns="91440" tIns="45720" rIns="91440" bIns="45720" anchor="t" anchorCtr="0" compatLnSpc="1">
            <a:spAutoFit/>
          </a:bodyPr>
          <a:lstStyle/>
          <a:p>
            <a:r>
              <a:rPr lang="en-GB" sz="1400" dirty="0"/>
              <a:t>• To develop effective working relationships with councillors.</a:t>
            </a:r>
          </a:p>
          <a:p>
            <a:endParaRPr lang="en-GB" sz="1400" dirty="0"/>
          </a:p>
          <a:p>
            <a:r>
              <a:rPr lang="en-GB" sz="1400" dirty="0"/>
              <a:t>• To lead two way and proactive communication to, from and within services including team briefings, meetings, staff development days etc., using a variety of media and approaches.</a:t>
            </a:r>
          </a:p>
          <a:p>
            <a:endParaRPr lang="en-GB" sz="1400" dirty="0"/>
          </a:p>
          <a:p>
            <a:r>
              <a:rPr lang="en-GB" sz="1400" dirty="0"/>
              <a:t>• To provide direction and leadership to staff within the allocated services and outside of it, including for direct reports, all aspects of staff management (recruitment, induction, production of personal objectives, monitoring of staff performance data, performance management etc), performance conversations and management of poor performance).</a:t>
            </a:r>
          </a:p>
          <a:p>
            <a:endParaRPr lang="en-GB" sz="1400" dirty="0"/>
          </a:p>
          <a:p>
            <a:r>
              <a:rPr lang="en-GB" sz="1400" dirty="0"/>
              <a:t>• To develop and promote a performance culture.</a:t>
            </a:r>
          </a:p>
          <a:p>
            <a:endParaRPr lang="en-GB" sz="1400" dirty="0"/>
          </a:p>
          <a:p>
            <a:r>
              <a:rPr lang="en-GB" sz="1400" dirty="0"/>
              <a:t>• To lead and support the learning and development of staff, including creation of personal development plans and supporting the release of staff for corporate learning and development initiatives.</a:t>
            </a:r>
          </a:p>
          <a:p>
            <a:endParaRPr lang="en-GB" sz="1400" dirty="0"/>
          </a:p>
          <a:p>
            <a:r>
              <a:rPr lang="en-GB" sz="1400" dirty="0"/>
              <a:t>• To ensure that all management processes comply with the Council’s procedures including but not limited to Health &amp; Safety, the Diversity and Equality Strategy and practice, financial regulations and Codes of Conduct.</a:t>
            </a:r>
          </a:p>
          <a:p>
            <a:endParaRPr lang="en-GB" sz="1400" dirty="0"/>
          </a:p>
        </p:txBody>
      </p:sp>
      <p:sp>
        <p:nvSpPr>
          <p:cNvPr id="6" name="TextBox 5">
            <a:extLst>
              <a:ext uri="{FF2B5EF4-FFF2-40B4-BE49-F238E27FC236}">
                <a16:creationId xmlns:a16="http://schemas.microsoft.com/office/drawing/2014/main" id="{A4317225-91AA-DA45-03EB-E33114D79E9E}"/>
              </a:ext>
            </a:extLst>
          </p:cNvPr>
          <p:cNvSpPr txBox="1"/>
          <p:nvPr/>
        </p:nvSpPr>
        <p:spPr>
          <a:xfrm>
            <a:off x="4329714" y="1754321"/>
            <a:ext cx="3940444" cy="6971139"/>
          </a:xfrm>
          <a:prstGeom prst="rect">
            <a:avLst/>
          </a:prstGeom>
          <a:noFill/>
          <a:ln cap="flat">
            <a:noFill/>
          </a:ln>
        </p:spPr>
        <p:txBody>
          <a:bodyPr vert="horz" wrap="square" lIns="91440" tIns="45720" rIns="91440" bIns="45720" anchor="t" anchorCtr="0" compatLnSpc="1">
            <a:spAutoFit/>
          </a:bodyPr>
          <a:lstStyle/>
          <a:p>
            <a:r>
              <a:rPr lang="en-GB" sz="1400" b="1" u="sng" dirty="0"/>
              <a:t>Key performance indicators</a:t>
            </a:r>
          </a:p>
          <a:p>
            <a:endParaRPr lang="en-GB" sz="1400" b="1" u="sng" dirty="0"/>
          </a:p>
          <a:p>
            <a:r>
              <a:rPr lang="en-GB" sz="1400" dirty="0"/>
              <a:t>Organisational effectiveness as measured through:-</a:t>
            </a:r>
          </a:p>
          <a:p>
            <a:endParaRPr lang="en-GB" sz="1400" dirty="0"/>
          </a:p>
          <a:p>
            <a:r>
              <a:rPr lang="en-GB" sz="1400" dirty="0"/>
              <a:t>• Progress in delivering the objectives of the Council.</a:t>
            </a:r>
          </a:p>
          <a:p>
            <a:r>
              <a:rPr lang="en-GB" sz="1400" dirty="0"/>
              <a:t> </a:t>
            </a:r>
          </a:p>
          <a:p>
            <a:r>
              <a:rPr lang="en-GB" sz="1400" dirty="0"/>
              <a:t>• Progress in meeting statutory/key indicators in allocated services; Progress in delivering the objectives of the Community Strategy; Delivery of Corporate Plan commitments.</a:t>
            </a:r>
          </a:p>
          <a:p>
            <a:endParaRPr lang="en-GB" sz="1400" dirty="0"/>
          </a:p>
          <a:p>
            <a:r>
              <a:rPr lang="en-GB" sz="1400" dirty="0"/>
              <a:t>• Customer and resident satisfaction (measured by the Residents Survey); Employee satisfaction (measured through the staff survey); Improvement in key corporate performance indicators.</a:t>
            </a:r>
          </a:p>
          <a:p>
            <a:endParaRPr lang="en-GB" sz="1400" dirty="0"/>
          </a:p>
          <a:p>
            <a:r>
              <a:rPr lang="en-GB" sz="1400" dirty="0"/>
              <a:t>• Progress in addressing inequality and reducing homelessness in the borough; and Effective budget management.</a:t>
            </a:r>
          </a:p>
          <a:p>
            <a:endParaRPr lang="en-GB" sz="1400" dirty="0"/>
          </a:p>
          <a:p>
            <a:r>
              <a:rPr lang="en-GB" sz="1400" b="1" u="sng" dirty="0"/>
              <a:t>Key relationships (internal and external)</a:t>
            </a:r>
          </a:p>
          <a:p>
            <a:endParaRPr lang="en-GB" sz="1400" b="1" u="sng" dirty="0"/>
          </a:p>
          <a:p>
            <a:r>
              <a:rPr lang="en-GB" sz="1400" dirty="0"/>
              <a:t>• Chief Executive, Strategic Leadership Team, DCS, Leader, Cabinet, Elected Members; Local/Sub-regional health trusts.</a:t>
            </a:r>
          </a:p>
          <a:p>
            <a:endParaRPr lang="en-GB" sz="1400" dirty="0"/>
          </a:p>
          <a:p>
            <a:r>
              <a:rPr lang="en-GB" sz="1400" dirty="0"/>
              <a:t>• Health &amp; Well Being Board</a:t>
            </a:r>
          </a:p>
          <a:p>
            <a:endParaRPr lang="en-GB" sz="1300" dirty="0"/>
          </a:p>
        </p:txBody>
      </p:sp>
      <p:sp>
        <p:nvSpPr>
          <p:cNvPr id="8" name="TextBox 7">
            <a:extLst>
              <a:ext uri="{FF2B5EF4-FFF2-40B4-BE49-F238E27FC236}">
                <a16:creationId xmlns:a16="http://schemas.microsoft.com/office/drawing/2014/main" id="{7B1FE336-270C-8E95-D8DC-776C50FEA5EF}"/>
              </a:ext>
            </a:extLst>
          </p:cNvPr>
          <p:cNvSpPr txBox="1"/>
          <p:nvPr/>
        </p:nvSpPr>
        <p:spPr>
          <a:xfrm>
            <a:off x="8471888" y="1457007"/>
            <a:ext cx="3863257" cy="8032968"/>
          </a:xfrm>
          <a:prstGeom prst="rect">
            <a:avLst/>
          </a:prstGeom>
          <a:noFill/>
          <a:ln cap="flat">
            <a:noFill/>
          </a:ln>
        </p:spPr>
        <p:txBody>
          <a:bodyPr vert="horz" wrap="square" lIns="91440" tIns="45720" rIns="91440" bIns="45720" anchor="t" anchorCtr="0" compatLnSpc="1">
            <a:spAutoFit/>
          </a:bodyPr>
          <a:lstStyle/>
          <a:p>
            <a:endParaRPr lang="en-GB" sz="1300" dirty="0"/>
          </a:p>
          <a:p>
            <a:r>
              <a:rPr lang="en-GB" sz="1400" dirty="0"/>
              <a:t>• Ealing Safeguarding Adult Board, Partnership Boards; West London Alliance; WLMHT, LNWHT &amp; other Service provider organisations</a:t>
            </a:r>
          </a:p>
          <a:p>
            <a:endParaRPr lang="en-GB" sz="1400" dirty="0"/>
          </a:p>
          <a:p>
            <a:r>
              <a:rPr lang="en-GB" sz="1400" dirty="0"/>
              <a:t>• Peers across the Council; Local strategic partners; and</a:t>
            </a:r>
          </a:p>
          <a:p>
            <a:endParaRPr lang="en-GB" sz="1400" dirty="0"/>
          </a:p>
          <a:p>
            <a:r>
              <a:rPr lang="en-GB" sz="1400" dirty="0"/>
              <a:t>• External organisations and funding bodies such as London Councils, other local authorities</a:t>
            </a:r>
          </a:p>
          <a:p>
            <a:endParaRPr lang="en-GB" sz="1400" dirty="0"/>
          </a:p>
          <a:p>
            <a:r>
              <a:rPr lang="en-GB" sz="1400" dirty="0"/>
              <a:t>• Government and the GLA</a:t>
            </a:r>
          </a:p>
          <a:p>
            <a:endParaRPr lang="en-GB" sz="1400" dirty="0"/>
          </a:p>
          <a:p>
            <a:r>
              <a:rPr lang="en-GB" sz="1400" b="1" u="sng" dirty="0"/>
              <a:t>Authority level (people, policy, financial):</a:t>
            </a:r>
          </a:p>
          <a:p>
            <a:endParaRPr lang="en-GB" sz="1400" b="1" u="sng" dirty="0"/>
          </a:p>
          <a:p>
            <a:r>
              <a:rPr lang="en-GB" sz="1400" dirty="0"/>
              <a:t>• For all aspects of people management including effective recruitment, induction, employee relations, performance management, disciplinary and grievance matters</a:t>
            </a:r>
          </a:p>
          <a:p>
            <a:endParaRPr lang="en-GB" sz="1400" dirty="0"/>
          </a:p>
          <a:p>
            <a:r>
              <a:rPr lang="en-GB" sz="1400" dirty="0"/>
              <a:t>• For policy development and implementation subject to Chief Executive, Corporate Board and Member approval as appropriate</a:t>
            </a:r>
          </a:p>
          <a:p>
            <a:endParaRPr lang="en-GB" sz="1400" dirty="0"/>
          </a:p>
          <a:p>
            <a:r>
              <a:rPr lang="en-GB" sz="1400" dirty="0"/>
              <a:t>• For providing professional advice to Chief Executive, corporate board and cabinet with relevant legal, financial and other key implications</a:t>
            </a:r>
          </a:p>
          <a:p>
            <a:r>
              <a:rPr lang="en-GB" sz="1400" dirty="0"/>
              <a:t>• For delivery of goals, objectives and targets with the Council’s Corporate Plan, JSNA, Health and Well Being Strategy</a:t>
            </a:r>
          </a:p>
          <a:p>
            <a:endParaRPr lang="en-GB" sz="1400" dirty="0"/>
          </a:p>
          <a:p>
            <a:r>
              <a:rPr lang="en-GB" sz="1400" dirty="0"/>
              <a:t>• For annual revenue gross budget of c£103m</a:t>
            </a:r>
          </a:p>
          <a:p>
            <a:endParaRPr lang="en-GB" sz="1400" dirty="0"/>
          </a:p>
          <a:p>
            <a:pPr marL="285750" lvl="0" indent="-285750">
              <a:buFont typeface="Arial" panose="020B0604020202020204" pitchFamily="34" charset="0"/>
              <a:buChar char="•"/>
            </a:pPr>
            <a:endParaRPr lang="en-GB" sz="1300" dirty="0"/>
          </a:p>
        </p:txBody>
      </p:sp>
    </p:spTree>
    <p:extLst>
      <p:ext uri="{BB962C8B-B14F-4D97-AF65-F5344CB8AC3E}">
        <p14:creationId xmlns:p14="http://schemas.microsoft.com/office/powerpoint/2010/main" val="2412510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FFE86-37B1-329D-8037-743D8AF1402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6B9CA40-0EC1-9945-DDA8-E2557C45F635}"/>
              </a:ext>
            </a:extLst>
          </p:cNvPr>
          <p:cNvSpPr txBox="1"/>
          <p:nvPr/>
        </p:nvSpPr>
        <p:spPr>
          <a:xfrm>
            <a:off x="527694" y="969477"/>
            <a:ext cx="4037259" cy="584775"/>
          </a:xfrm>
          <a:prstGeom prst="rect">
            <a:avLst/>
          </a:prstGeom>
          <a:noFill/>
        </p:spPr>
        <p:txBody>
          <a:bodyPr wrap="none" rtlCol="0">
            <a:spAutoFit/>
          </a:bodyPr>
          <a:lstStyle/>
          <a:p>
            <a:r>
              <a:rPr lang="en-GB" sz="3200" b="1" dirty="0">
                <a:solidFill>
                  <a:srgbClr val="008542"/>
                </a:solidFill>
                <a:latin typeface="Aptos" panose="020B0004020202020204" pitchFamily="34" charset="0"/>
                <a:cs typeface="Arial" panose="020B0604020202020204" pitchFamily="34" charset="0"/>
              </a:rPr>
              <a:t>Person Specification</a:t>
            </a:r>
          </a:p>
        </p:txBody>
      </p:sp>
      <p:graphicFrame>
        <p:nvGraphicFramePr>
          <p:cNvPr id="6" name="Table 5">
            <a:extLst>
              <a:ext uri="{FF2B5EF4-FFF2-40B4-BE49-F238E27FC236}">
                <a16:creationId xmlns:a16="http://schemas.microsoft.com/office/drawing/2014/main" id="{9EEFBC62-2014-8094-4EB7-D8CB2A743503}"/>
              </a:ext>
            </a:extLst>
          </p:cNvPr>
          <p:cNvGraphicFramePr>
            <a:graphicFrameLocks noGrp="1"/>
          </p:cNvGraphicFramePr>
          <p:nvPr>
            <p:extLst>
              <p:ext uri="{D42A27DB-BD31-4B8C-83A1-F6EECF244321}">
                <p14:modId xmlns:p14="http://schemas.microsoft.com/office/powerpoint/2010/main" val="3185002338"/>
              </p:ext>
            </p:extLst>
          </p:nvPr>
        </p:nvGraphicFramePr>
        <p:xfrm>
          <a:off x="600397" y="3011151"/>
          <a:ext cx="11604304" cy="5846245"/>
        </p:xfrm>
        <a:graphic>
          <a:graphicData uri="http://schemas.openxmlformats.org/drawingml/2006/table">
            <a:tbl>
              <a:tblPr firstRow="1" bandRow="1">
                <a:tableStyleId>{5C22544A-7EE6-4342-B048-85BDC9FD1C3A}</a:tableStyleId>
              </a:tblPr>
              <a:tblGrid>
                <a:gridCol w="5819464">
                  <a:extLst>
                    <a:ext uri="{9D8B030D-6E8A-4147-A177-3AD203B41FA5}">
                      <a16:colId xmlns:a16="http://schemas.microsoft.com/office/drawing/2014/main" val="1988073376"/>
                    </a:ext>
                  </a:extLst>
                </a:gridCol>
                <a:gridCol w="5784840">
                  <a:extLst>
                    <a:ext uri="{9D8B030D-6E8A-4147-A177-3AD203B41FA5}">
                      <a16:colId xmlns:a16="http://schemas.microsoft.com/office/drawing/2014/main" val="2983689531"/>
                    </a:ext>
                  </a:extLst>
                </a:gridCol>
              </a:tblGrid>
              <a:tr h="268288">
                <a:tc>
                  <a:txBody>
                    <a:bodyPr/>
                    <a:lstStyle/>
                    <a:p>
                      <a:pPr algn="ctr"/>
                      <a:r>
                        <a:rPr lang="en-GB" sz="1600" dirty="0"/>
                        <a:t>Essential knowledge, skills and 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5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FFFFF"/>
                          </a:solidFill>
                          <a:effectLst/>
                          <a:latin typeface="+mn-lt"/>
                          <a:ea typeface="+mn-ea"/>
                          <a:cs typeface="+mn-cs"/>
                        </a:rPr>
                        <a:t>Essential experience</a:t>
                      </a:r>
                      <a:endParaRPr lang="en-GB" sz="1800" b="1" kern="1200" dirty="0">
                        <a:solidFill>
                          <a:srgbClr val="FFFFFF"/>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542"/>
                    </a:solidFill>
                  </a:tcPr>
                </a:tc>
                <a:extLst>
                  <a:ext uri="{0D108BD9-81ED-4DB2-BD59-A6C34878D82A}">
                    <a16:rowId xmlns:a16="http://schemas.microsoft.com/office/drawing/2014/main" val="2828908314"/>
                  </a:ext>
                </a:extLst>
              </a:tr>
              <a:tr h="756085">
                <a:tc>
                  <a:txBody>
                    <a:bodyPr/>
                    <a:lstStyle/>
                    <a:p>
                      <a:r>
                        <a:rPr lang="en-GB" sz="1400" dirty="0"/>
                        <a:t>Ability to initiate, develop and implement effective strategies to address complex crosscutting issues in Adults Social Care and Public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400" dirty="0"/>
                        <a:t>A track record of sustained improvement in Adults Social Care at a senior level in an organisation of comparable scope and complexity.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61829155"/>
                  </a:ext>
                </a:extLst>
              </a:tr>
              <a:tr h="414627">
                <a:tc>
                  <a:txBody>
                    <a:bodyPr/>
                    <a:lstStyle/>
                    <a:p>
                      <a:r>
                        <a:rPr lang="en-GB" sz="1400" dirty="0"/>
                        <a:t>Proven ability to work across functional, professional and organisational boundaries including the management and leadership of multi-disciplinary teams.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a:t>Experience of integration with Health and partnership working with a wide range of stakeholders and multi-agency services at all levels including very senior managers and customers across Health, Police and community sectors.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29736378"/>
                  </a:ext>
                </a:extLst>
              </a:tr>
              <a:tr h="585356">
                <a:tc>
                  <a:txBody>
                    <a:bodyPr/>
                    <a:lstStyle/>
                    <a:p>
                      <a:r>
                        <a:rPr lang="en-GB" sz="1400" dirty="0"/>
                        <a:t>A solid understanding of the principles and practice of corporate management, strategic planning and business performance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400" dirty="0"/>
                        <a:t>Experience of working in a political environment, of developing effective and productive working relationships coupled with sound political acumen.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85280769"/>
                  </a:ext>
                </a:extLst>
              </a:tr>
              <a:tr h="756085">
                <a:tc>
                  <a:txBody>
                    <a:bodyPr/>
                    <a:lstStyle/>
                    <a:p>
                      <a:r>
                        <a:rPr lang="en-GB" sz="1400" dirty="0"/>
                        <a:t>Credible and visible leadership skills capable of establishing high levels of trust, shared purpose and motivation among a wide range of internal and external constituencies.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a:t>Significant experience in leading successful programmes of substantial beneficial change; Experience of managing team(s) at a senior level, appropriate to the role.</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38175773"/>
                  </a:ext>
                </a:extLst>
              </a:tr>
              <a:tr h="585356">
                <a:tc>
                  <a:txBody>
                    <a:bodyPr/>
                    <a:lstStyle/>
                    <a:p>
                      <a:r>
                        <a:rPr lang="en-GB" sz="1400" dirty="0"/>
                        <a:t>Ability to influence and persuade, to foster collaboration and achieve results through others; Comprehensive knowledge of the adults’ social care sectors both in operation/function and associated strategic issues/challenges nationally/regionally and locally.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400" dirty="0"/>
                        <a:t>A track record of delivering significant service improvements within a large organisation with clear outcomes for adults.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43776999"/>
                  </a:ext>
                </a:extLst>
              </a:tr>
              <a:tr h="426321">
                <a:tc>
                  <a:txBody>
                    <a:bodyPr/>
                    <a:lstStyle/>
                    <a:p>
                      <a:r>
                        <a:rPr lang="en-GB" sz="1400" dirty="0"/>
                        <a:t>Highly developed analytical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a:t>Proven experience of leading and managing staff including recruitment induction, objective setting, coaching, performance reviews and timely intervention of poor performance; Experience of resource management and business analysis skills, including budget management.</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4045841"/>
                  </a:ext>
                </a:extLst>
              </a:tr>
            </a:tbl>
          </a:graphicData>
        </a:graphic>
      </p:graphicFrame>
      <p:sp>
        <p:nvSpPr>
          <p:cNvPr id="5" name="TextBox 4">
            <a:extLst>
              <a:ext uri="{FF2B5EF4-FFF2-40B4-BE49-F238E27FC236}">
                <a16:creationId xmlns:a16="http://schemas.microsoft.com/office/drawing/2014/main" id="{34879254-B34B-2B1A-285F-65FB7DCE195B}"/>
              </a:ext>
            </a:extLst>
          </p:cNvPr>
          <p:cNvSpPr txBox="1"/>
          <p:nvPr/>
        </p:nvSpPr>
        <p:spPr>
          <a:xfrm>
            <a:off x="596899" y="1594853"/>
            <a:ext cx="11441350" cy="1446550"/>
          </a:xfrm>
          <a:prstGeom prst="rect">
            <a:avLst/>
          </a:prstGeom>
          <a:noFill/>
        </p:spPr>
        <p:txBody>
          <a:bodyPr wrap="square" rtlCol="0">
            <a:spAutoFit/>
          </a:bodyPr>
          <a:lstStyle/>
          <a:p>
            <a:r>
              <a:rPr lang="en-US" sz="1400" dirty="0"/>
              <a:t>Community and partnership working are essential for all roles as are a commitment to Equality, Diversity and Inclusion and ensuring Health and Safety at Work for everyone working at Ealing Council.</a:t>
            </a:r>
          </a:p>
          <a:p>
            <a:endParaRPr lang="en-GB" sz="1400" dirty="0"/>
          </a:p>
          <a:p>
            <a:r>
              <a:rPr lang="en-US" sz="1400" dirty="0"/>
              <a:t>Recruitment practices to safeguard and promote the welfare of children and/or vulnerable adults apply to this post in addition to the requirement to obtain a Disclosure and Barring Service (DBS) check.</a:t>
            </a:r>
            <a:endParaRPr lang="en-GB" sz="1400" dirty="0"/>
          </a:p>
          <a:p>
            <a:endParaRPr lang="en-GB" dirty="0"/>
          </a:p>
        </p:txBody>
      </p:sp>
      <p:sp>
        <p:nvSpPr>
          <p:cNvPr id="8" name="TextBox 7">
            <a:extLst>
              <a:ext uri="{FF2B5EF4-FFF2-40B4-BE49-F238E27FC236}">
                <a16:creationId xmlns:a16="http://schemas.microsoft.com/office/drawing/2014/main" id="{CE86A2A2-DD34-027D-401C-E5C1FEFB619A}"/>
              </a:ext>
            </a:extLst>
          </p:cNvPr>
          <p:cNvSpPr txBox="1"/>
          <p:nvPr/>
        </p:nvSpPr>
        <p:spPr>
          <a:xfrm>
            <a:off x="5803901" y="8999189"/>
            <a:ext cx="6400800" cy="315023"/>
          </a:xfrm>
          <a:prstGeom prst="rect">
            <a:avLst/>
          </a:prstGeom>
          <a:noFill/>
        </p:spPr>
        <p:txBody>
          <a:bodyPr wrap="square">
            <a:spAutoFit/>
          </a:bodyPr>
          <a:lstStyle/>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GB" sz="1400" b="1"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rPr>
              <a:t>Continued overleaf... </a:t>
            </a:r>
            <a:endParaRPr kumimoji="0" lang="en-GB" sz="1400" b="0"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46428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83ED9-D8C5-6443-264B-D670993D57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DFB0032-051D-C876-BF87-368B172AAAE9}"/>
              </a:ext>
            </a:extLst>
          </p:cNvPr>
          <p:cNvSpPr txBox="1"/>
          <p:nvPr/>
        </p:nvSpPr>
        <p:spPr>
          <a:xfrm>
            <a:off x="527694" y="969477"/>
            <a:ext cx="4037259" cy="584775"/>
          </a:xfrm>
          <a:prstGeom prst="rect">
            <a:avLst/>
          </a:prstGeom>
          <a:noFill/>
        </p:spPr>
        <p:txBody>
          <a:bodyPr wrap="none" rtlCol="0">
            <a:spAutoFit/>
          </a:bodyPr>
          <a:lstStyle/>
          <a:p>
            <a:r>
              <a:rPr lang="en-GB" sz="3200" b="1" dirty="0">
                <a:solidFill>
                  <a:srgbClr val="008542"/>
                </a:solidFill>
                <a:latin typeface="Aptos" panose="020B0004020202020204" pitchFamily="34" charset="0"/>
                <a:cs typeface="Arial" panose="020B0604020202020204" pitchFamily="34" charset="0"/>
              </a:rPr>
              <a:t>Person Specification</a:t>
            </a:r>
          </a:p>
        </p:txBody>
      </p:sp>
      <p:graphicFrame>
        <p:nvGraphicFramePr>
          <p:cNvPr id="6" name="Table 5">
            <a:extLst>
              <a:ext uri="{FF2B5EF4-FFF2-40B4-BE49-F238E27FC236}">
                <a16:creationId xmlns:a16="http://schemas.microsoft.com/office/drawing/2014/main" id="{172DAC71-B462-6061-3F8C-D1E289030DD8}"/>
              </a:ext>
            </a:extLst>
          </p:cNvPr>
          <p:cNvGraphicFramePr>
            <a:graphicFrameLocks noGrp="1"/>
          </p:cNvGraphicFramePr>
          <p:nvPr>
            <p:extLst>
              <p:ext uri="{D42A27DB-BD31-4B8C-83A1-F6EECF244321}">
                <p14:modId xmlns:p14="http://schemas.microsoft.com/office/powerpoint/2010/main" val="3185443966"/>
              </p:ext>
            </p:extLst>
          </p:nvPr>
        </p:nvGraphicFramePr>
        <p:xfrm>
          <a:off x="600397" y="1842751"/>
          <a:ext cx="11604304" cy="4499210"/>
        </p:xfrm>
        <a:graphic>
          <a:graphicData uri="http://schemas.openxmlformats.org/drawingml/2006/table">
            <a:tbl>
              <a:tblPr firstRow="1" bandRow="1">
                <a:tableStyleId>{5C22544A-7EE6-4342-B048-85BDC9FD1C3A}</a:tableStyleId>
              </a:tblPr>
              <a:tblGrid>
                <a:gridCol w="5819464">
                  <a:extLst>
                    <a:ext uri="{9D8B030D-6E8A-4147-A177-3AD203B41FA5}">
                      <a16:colId xmlns:a16="http://schemas.microsoft.com/office/drawing/2014/main" val="1988073376"/>
                    </a:ext>
                  </a:extLst>
                </a:gridCol>
                <a:gridCol w="5784840">
                  <a:extLst>
                    <a:ext uri="{9D8B030D-6E8A-4147-A177-3AD203B41FA5}">
                      <a16:colId xmlns:a16="http://schemas.microsoft.com/office/drawing/2014/main" val="2983689531"/>
                    </a:ext>
                  </a:extLst>
                </a:gridCol>
              </a:tblGrid>
              <a:tr h="268288">
                <a:tc>
                  <a:txBody>
                    <a:bodyPr/>
                    <a:lstStyle/>
                    <a:p>
                      <a:pPr algn="ctr"/>
                      <a:r>
                        <a:rPr lang="en-GB" sz="1600" dirty="0"/>
                        <a:t>Essential knowledge, skills and 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5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FFFFF"/>
                          </a:solidFill>
                          <a:effectLst/>
                          <a:latin typeface="+mn-lt"/>
                          <a:ea typeface="+mn-ea"/>
                          <a:cs typeface="+mn-cs"/>
                        </a:rPr>
                        <a:t>Essential experience</a:t>
                      </a:r>
                      <a:endParaRPr lang="en-GB" sz="1800" b="1" kern="1200" dirty="0">
                        <a:solidFill>
                          <a:srgbClr val="FFFFFF"/>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542"/>
                    </a:solidFill>
                  </a:tcPr>
                </a:tc>
                <a:extLst>
                  <a:ext uri="{0D108BD9-81ED-4DB2-BD59-A6C34878D82A}">
                    <a16:rowId xmlns:a16="http://schemas.microsoft.com/office/drawing/2014/main" val="2828908314"/>
                  </a:ext>
                </a:extLst>
              </a:tr>
              <a:tr h="756085">
                <a:tc>
                  <a:txBody>
                    <a:bodyPr/>
                    <a:lstStyle/>
                    <a:p>
                      <a:r>
                        <a:rPr lang="en-GB" sz="1400" dirty="0"/>
                        <a:t>Ability to exercise and apply critical judgement to complex and sensitive issue.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400" dirty="0"/>
                        <a:t>A proven track record of success in championing equality, diversity and inclusion and furthering equalities objectives.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61829155"/>
                  </a:ext>
                </a:extLst>
              </a:tr>
              <a:tr h="414627">
                <a:tc>
                  <a:txBody>
                    <a:bodyPr/>
                    <a:lstStyle/>
                    <a:p>
                      <a:r>
                        <a:rPr lang="en-GB" sz="1400" dirty="0"/>
                        <a:t>Excellent communication skills, with the proven ability to present to a diverse range of internal and external audiences using a variety of media and approaches.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29736378"/>
                  </a:ext>
                </a:extLst>
              </a:tr>
              <a:tr h="585356">
                <a:tc>
                  <a:txBody>
                    <a:bodyPr/>
                    <a:lstStyle/>
                    <a:p>
                      <a:r>
                        <a:rPr lang="en-GB" sz="1400" dirty="0"/>
                        <a:t>Experience and knowledge of resource management techniques and the ability to co-ordinate effective and robust budgetary management including forecasting, corrective action, delivering efficiencies, assessment of value for money, and the production of business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85280769"/>
                  </a:ext>
                </a:extLst>
              </a:tr>
              <a:tr h="756085">
                <a:tc>
                  <a:txBody>
                    <a:bodyPr/>
                    <a:lstStyle/>
                    <a:p>
                      <a:r>
                        <a:rPr lang="en-GB" sz="1400" dirty="0"/>
                        <a:t>Personal integrity, determination, energy and resilience.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38175773"/>
                  </a:ext>
                </a:extLst>
              </a:tr>
              <a:tr h="585356">
                <a:tc>
                  <a:txBody>
                    <a:bodyPr/>
                    <a:lstStyle/>
                    <a:p>
                      <a:r>
                        <a:rPr lang="en-GB" sz="1400" dirty="0"/>
                        <a:t>Ability to create, contribute to and maintain a highly supportive and motivational corporate organisational culture of high performance and customer service excellence.</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43776999"/>
                  </a:ext>
                </a:extLst>
              </a:tr>
            </a:tbl>
          </a:graphicData>
        </a:graphic>
      </p:graphicFrame>
      <p:graphicFrame>
        <p:nvGraphicFramePr>
          <p:cNvPr id="3" name="Table 2">
            <a:extLst>
              <a:ext uri="{FF2B5EF4-FFF2-40B4-BE49-F238E27FC236}">
                <a16:creationId xmlns:a16="http://schemas.microsoft.com/office/drawing/2014/main" id="{D09781BA-B04A-1D93-4DEC-B44CCCD8F015}"/>
              </a:ext>
            </a:extLst>
          </p:cNvPr>
          <p:cNvGraphicFramePr>
            <a:graphicFrameLocks noGrp="1"/>
          </p:cNvGraphicFramePr>
          <p:nvPr>
            <p:extLst>
              <p:ext uri="{D42A27DB-BD31-4B8C-83A1-F6EECF244321}">
                <p14:modId xmlns:p14="http://schemas.microsoft.com/office/powerpoint/2010/main" val="3082621849"/>
              </p:ext>
            </p:extLst>
          </p:nvPr>
        </p:nvGraphicFramePr>
        <p:xfrm>
          <a:off x="600397" y="6776387"/>
          <a:ext cx="11604304" cy="1964123"/>
        </p:xfrm>
        <a:graphic>
          <a:graphicData uri="http://schemas.openxmlformats.org/drawingml/2006/table">
            <a:tbl>
              <a:tblPr firstRow="1" bandRow="1">
                <a:tableStyleId>{5C22544A-7EE6-4342-B048-85BDC9FD1C3A}</a:tableStyleId>
              </a:tblPr>
              <a:tblGrid>
                <a:gridCol w="5819464">
                  <a:extLst>
                    <a:ext uri="{9D8B030D-6E8A-4147-A177-3AD203B41FA5}">
                      <a16:colId xmlns:a16="http://schemas.microsoft.com/office/drawing/2014/main" val="1643251127"/>
                    </a:ext>
                  </a:extLst>
                </a:gridCol>
                <a:gridCol w="5784840">
                  <a:extLst>
                    <a:ext uri="{9D8B030D-6E8A-4147-A177-3AD203B41FA5}">
                      <a16:colId xmlns:a16="http://schemas.microsoft.com/office/drawing/2014/main" val="2450820984"/>
                    </a:ext>
                  </a:extLst>
                </a:gridCol>
              </a:tblGrid>
              <a:tr h="268288">
                <a:tc>
                  <a:txBody>
                    <a:bodyPr/>
                    <a:lstStyle/>
                    <a:p>
                      <a:pPr algn="ctr"/>
                      <a:r>
                        <a:rPr lang="en-GB" sz="1600" dirty="0"/>
                        <a:t>Essential qualification(s)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5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FFFFF"/>
                          </a:solidFill>
                          <a:effectLst/>
                          <a:latin typeface="+mn-lt"/>
                          <a:ea typeface="+mn-ea"/>
                          <a:cs typeface="+mn-cs"/>
                        </a:rPr>
                        <a:t>Desirable qualifications</a:t>
                      </a:r>
                      <a:endParaRPr lang="en-GB" sz="1800" b="1" kern="1200" dirty="0">
                        <a:solidFill>
                          <a:srgbClr val="FFFFFF"/>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542"/>
                    </a:solidFill>
                  </a:tcPr>
                </a:tc>
                <a:extLst>
                  <a:ext uri="{0D108BD9-81ED-4DB2-BD59-A6C34878D82A}">
                    <a16:rowId xmlns:a16="http://schemas.microsoft.com/office/drawing/2014/main" val="3763423371"/>
                  </a:ext>
                </a:extLst>
              </a:tr>
              <a:tr h="598380">
                <a:tc>
                  <a:txBody>
                    <a:bodyPr/>
                    <a:lstStyle/>
                    <a:p>
                      <a:r>
                        <a:rPr lang="en-GB" sz="1400" dirty="0"/>
                        <a:t>Educated to Degree Level or equivalent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400" dirty="0"/>
                        <a:t>Leadership/Management Qualification e.g. ILM level 7 in Strategic Leadership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67293593"/>
                  </a:ext>
                </a:extLst>
              </a:tr>
              <a:tr h="414627">
                <a:tc>
                  <a:txBody>
                    <a:bodyPr/>
                    <a:lstStyle/>
                    <a:p>
                      <a:r>
                        <a:rPr lang="en-GB" sz="1400" dirty="0"/>
                        <a:t>PQSW, equivalent professional qualification, or equivalent experience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a:t>Membership of Appropriate Professional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390135"/>
                  </a:ext>
                </a:extLst>
              </a:tr>
              <a:tr h="585356">
                <a:tc>
                  <a:txBody>
                    <a:bodyPr/>
                    <a:lstStyle/>
                    <a:p>
                      <a:r>
                        <a:rPr lang="en-GB" sz="1400" dirty="0"/>
                        <a:t>Evidence of continual professional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11575036"/>
                  </a:ext>
                </a:extLst>
              </a:tr>
            </a:tbl>
          </a:graphicData>
        </a:graphic>
      </p:graphicFrame>
    </p:spTree>
    <p:extLst>
      <p:ext uri="{BB962C8B-B14F-4D97-AF65-F5344CB8AC3E}">
        <p14:creationId xmlns:p14="http://schemas.microsoft.com/office/powerpoint/2010/main" val="60787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30ac191-b8b4-45f2-9a9b-e5466cb90c2f}" enabled="0" method="" siteId="{f30ac191-b8b4-45f2-9a9b-e5466cb90c2f}" removed="1"/>
</clbl:labelList>
</file>

<file path=docProps/app.xml><?xml version="1.0" encoding="utf-8"?>
<Properties xmlns="http://schemas.openxmlformats.org/officeDocument/2006/extended-properties" xmlns:vt="http://schemas.openxmlformats.org/officeDocument/2006/docPropsVTypes">
  <Template>Office Theme</Template>
  <TotalTime>15207</TotalTime>
  <Words>3495</Words>
  <Application>Microsoft Office PowerPoint</Application>
  <PresentationFormat>A3 Paper (297x420 mm)</PresentationFormat>
  <Paragraphs>332</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Calibri Light</vt:lpstr>
      <vt:lpstr>Source code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Bruna Varante</dc:creator>
  <cp:lastModifiedBy>Manher Ubhi</cp:lastModifiedBy>
  <cp:revision>167</cp:revision>
  <dcterms:created xsi:type="dcterms:W3CDTF">2025-06-09T17:00:29Z</dcterms:created>
  <dcterms:modified xsi:type="dcterms:W3CDTF">2026-06-15T10:34:20Z</dcterms:modified>
</cp:coreProperties>
</file>